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3" r:id="rId4"/>
    <p:sldMasterId id="2147483686" r:id="rId5"/>
  </p:sldMasterIdLst>
  <p:notesMasterIdLst>
    <p:notesMasterId r:id="rId39"/>
  </p:notesMasterIdLst>
  <p:sldIdLst>
    <p:sldId id="256" r:id="rId6"/>
    <p:sldId id="544" r:id="rId7"/>
    <p:sldId id="790" r:id="rId8"/>
    <p:sldId id="791" r:id="rId9"/>
    <p:sldId id="792" r:id="rId10"/>
    <p:sldId id="793" r:id="rId11"/>
    <p:sldId id="794" r:id="rId12"/>
    <p:sldId id="795" r:id="rId13"/>
    <p:sldId id="796" r:id="rId14"/>
    <p:sldId id="797" r:id="rId15"/>
    <p:sldId id="798" r:id="rId16"/>
    <p:sldId id="799" r:id="rId17"/>
    <p:sldId id="800" r:id="rId18"/>
    <p:sldId id="801" r:id="rId19"/>
    <p:sldId id="802" r:id="rId20"/>
    <p:sldId id="803" r:id="rId21"/>
    <p:sldId id="804" r:id="rId22"/>
    <p:sldId id="805" r:id="rId23"/>
    <p:sldId id="806" r:id="rId24"/>
    <p:sldId id="807" r:id="rId25"/>
    <p:sldId id="808" r:id="rId26"/>
    <p:sldId id="809" r:id="rId27"/>
    <p:sldId id="810" r:id="rId28"/>
    <p:sldId id="811" r:id="rId29"/>
    <p:sldId id="812" r:id="rId30"/>
    <p:sldId id="813" r:id="rId31"/>
    <p:sldId id="814" r:id="rId32"/>
    <p:sldId id="815" r:id="rId33"/>
    <p:sldId id="816" r:id="rId34"/>
    <p:sldId id="817" r:id="rId35"/>
    <p:sldId id="818" r:id="rId36"/>
    <p:sldId id="819" r:id="rId37"/>
    <p:sldId id="820" r:id="rId38"/>
    <p:sldId id="821" r:id="rId40"/>
    <p:sldId id="822" r:id="rId41"/>
    <p:sldId id="823" r:id="rId42"/>
    <p:sldId id="859" r:id="rId43"/>
    <p:sldId id="824" r:id="rId44"/>
    <p:sldId id="825" r:id="rId45"/>
    <p:sldId id="826" r:id="rId46"/>
    <p:sldId id="827" r:id="rId47"/>
    <p:sldId id="828" r:id="rId48"/>
    <p:sldId id="829" r:id="rId49"/>
    <p:sldId id="830" r:id="rId50"/>
    <p:sldId id="831" r:id="rId51"/>
    <p:sldId id="832" r:id="rId52"/>
    <p:sldId id="833" r:id="rId53"/>
    <p:sldId id="860" r:id="rId54"/>
    <p:sldId id="834" r:id="rId55"/>
    <p:sldId id="835" r:id="rId56"/>
    <p:sldId id="836" r:id="rId57"/>
    <p:sldId id="837" r:id="rId58"/>
    <p:sldId id="838" r:id="rId59"/>
    <p:sldId id="839" r:id="rId60"/>
    <p:sldId id="840" r:id="rId61"/>
    <p:sldId id="841" r:id="rId62"/>
    <p:sldId id="842" r:id="rId63"/>
    <p:sldId id="843" r:id="rId64"/>
    <p:sldId id="844" r:id="rId65"/>
    <p:sldId id="845" r:id="rId66"/>
    <p:sldId id="846" r:id="rId67"/>
    <p:sldId id="847" r:id="rId68"/>
    <p:sldId id="848" r:id="rId69"/>
    <p:sldId id="849" r:id="rId70"/>
    <p:sldId id="850" r:id="rId71"/>
    <p:sldId id="851" r:id="rId72"/>
    <p:sldId id="852" r:id="rId73"/>
    <p:sldId id="853" r:id="rId74"/>
    <p:sldId id="854" r:id="rId75"/>
    <p:sldId id="855" r:id="rId76"/>
    <p:sldId id="856" r:id="rId77"/>
    <p:sldId id="857" r:id="rId78"/>
    <p:sldId id="858" r:id="rId79"/>
  </p:sldIdLst>
  <p:sldSz cx="9144000" cy="6858000" type="screen4x3"/>
  <p:notesSz cx="6858000" cy="9144000"/>
  <p:custDataLst>
    <p:tags r:id="rId84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李海波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32"/>
        <p:guide pos="2916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4" Type="http://schemas.openxmlformats.org/officeDocument/2006/relationships/tags" Target="tags/tag6.xml"/><Relationship Id="rId83" Type="http://schemas.openxmlformats.org/officeDocument/2006/relationships/commentAuthors" Target="commentAuthors.xml"/><Relationship Id="rId82" Type="http://schemas.openxmlformats.org/officeDocument/2006/relationships/tableStyles" Target="tableStyles.xml"/><Relationship Id="rId81" Type="http://schemas.openxmlformats.org/officeDocument/2006/relationships/viewProps" Target="viewProps.xml"/><Relationship Id="rId80" Type="http://schemas.openxmlformats.org/officeDocument/2006/relationships/presProps" Target="presProps.xml"/><Relationship Id="rId8" Type="http://schemas.openxmlformats.org/officeDocument/2006/relationships/slide" Target="slides/slide3.xml"/><Relationship Id="rId79" Type="http://schemas.openxmlformats.org/officeDocument/2006/relationships/slide" Target="slides/slide73.xml"/><Relationship Id="rId78" Type="http://schemas.openxmlformats.org/officeDocument/2006/relationships/slide" Target="slides/slide72.xml"/><Relationship Id="rId77" Type="http://schemas.openxmlformats.org/officeDocument/2006/relationships/slide" Target="slides/slide71.xml"/><Relationship Id="rId76" Type="http://schemas.openxmlformats.org/officeDocument/2006/relationships/slide" Target="slides/slide70.xml"/><Relationship Id="rId75" Type="http://schemas.openxmlformats.org/officeDocument/2006/relationships/slide" Target="slides/slide69.xml"/><Relationship Id="rId74" Type="http://schemas.openxmlformats.org/officeDocument/2006/relationships/slide" Target="slides/slide68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7" Type="http://schemas.openxmlformats.org/officeDocument/2006/relationships/slide" Target="slides/slide2.xml"/><Relationship Id="rId69" Type="http://schemas.openxmlformats.org/officeDocument/2006/relationships/slide" Target="slides/slide63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0" Type="http://schemas.openxmlformats.org/officeDocument/2006/relationships/slide" Target="slides/slide54.xml"/><Relationship Id="rId6" Type="http://schemas.openxmlformats.org/officeDocument/2006/relationships/slide" Target="slides/slide1.xml"/><Relationship Id="rId59" Type="http://schemas.openxmlformats.org/officeDocument/2006/relationships/slide" Target="slides/slide53.xml"/><Relationship Id="rId58" Type="http://schemas.openxmlformats.org/officeDocument/2006/relationships/slide" Target="slides/slide52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" Type="http://schemas.openxmlformats.org/officeDocument/2006/relationships/slideMaster" Target="slideMasters/slideMaster4.xml"/><Relationship Id="rId49" Type="http://schemas.openxmlformats.org/officeDocument/2006/relationships/slide" Target="slides/slide4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0" Type="http://schemas.openxmlformats.org/officeDocument/2006/relationships/slide" Target="slides/slide34.xml"/><Relationship Id="rId4" Type="http://schemas.openxmlformats.org/officeDocument/2006/relationships/slideMaster" Target="slideMasters/slideMaster3.xml"/><Relationship Id="rId39" Type="http://schemas.openxmlformats.org/officeDocument/2006/relationships/notesMaster" Target="notesMasters/notesMaster1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5C3CD-2E01-4931-9C6B-53290D35DB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5C3CD-2E01-4931-9C6B-53290D35DB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E0B844F-7BCA-4045-B2B6-87F0E46FD977}" type="slidenum">
              <a:rPr kumimoji="1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2" charset="0"/>
                <a:ea typeface="宋体" panose="02010600030101010101" pitchFamily="2" charset="-122"/>
                <a:cs typeface="+mn-cs"/>
              </a:rPr>
            </a:fld>
            <a:endParaRPr kumimoji="1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2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9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926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E0B844F-7BCA-4045-B2B6-87F0E46FD977}" type="slidenum">
              <a:rPr kumimoji="1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2" charset="0"/>
                <a:ea typeface="宋体" panose="02010600030101010101" pitchFamily="2" charset="-122"/>
                <a:cs typeface="+mn-cs"/>
              </a:rPr>
            </a:fld>
            <a:endParaRPr kumimoji="1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2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9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926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67500" y="76200"/>
            <a:ext cx="2095500" cy="5943600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76200"/>
            <a:ext cx="6165022" cy="59436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8100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82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quarter" idx="10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0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quarter" idx="10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67500" y="76200"/>
            <a:ext cx="2095500" cy="5943600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76200"/>
            <a:ext cx="6165022" cy="59436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8100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82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67500" y="76200"/>
            <a:ext cx="2095500" cy="5943600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76200"/>
            <a:ext cx="6165022" cy="59436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8100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82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8100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82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67500" y="76200"/>
            <a:ext cx="2095500" cy="5943600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76200"/>
            <a:ext cx="6165022" cy="59436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image" Target="../media/image4.png"/><Relationship Id="rId15" Type="http://schemas.openxmlformats.org/officeDocument/2006/relationships/image" Target="../media/image3.png"/><Relationship Id="rId14" Type="http://schemas.openxmlformats.org/officeDocument/2006/relationships/image" Target="../media/image2.png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15" Type="http://schemas.openxmlformats.org/officeDocument/2006/relationships/image" Target="../media/image4.png"/><Relationship Id="rId14" Type="http://schemas.openxmlformats.org/officeDocument/2006/relationships/image" Target="../media/image2.png"/><Relationship Id="rId13" Type="http://schemas.openxmlformats.org/officeDocument/2006/relationships/image" Target="../media/image1.png"/><Relationship Id="rId12" Type="http://schemas.openxmlformats.org/officeDocument/2006/relationships/image" Target="../media/image3.png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0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7" Type="http://schemas.openxmlformats.org/officeDocument/2006/relationships/theme" Target="../theme/theme3.xml"/><Relationship Id="rId16" Type="http://schemas.openxmlformats.org/officeDocument/2006/relationships/image" Target="../media/image4.png"/><Relationship Id="rId15" Type="http://schemas.openxmlformats.org/officeDocument/2006/relationships/image" Target="../media/image3.png"/><Relationship Id="rId14" Type="http://schemas.openxmlformats.org/officeDocument/2006/relationships/image" Target="../media/image2.png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7" Type="http://schemas.openxmlformats.org/officeDocument/2006/relationships/theme" Target="../theme/theme4.xml"/><Relationship Id="rId16" Type="http://schemas.openxmlformats.org/officeDocument/2006/relationships/image" Target="../media/image4.png"/><Relationship Id="rId15" Type="http://schemas.openxmlformats.org/officeDocument/2006/relationships/image" Target="../media/image3.png"/><Relationship Id="rId14" Type="http://schemas.openxmlformats.org/officeDocument/2006/relationships/image" Target="../media/image2.png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矩形 1025"/>
          <p:cNvSpPr/>
          <p:nvPr/>
        </p:nvSpPr>
        <p:spPr>
          <a:xfrm>
            <a:off x="0" y="5867400"/>
            <a:ext cx="9144000" cy="9906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5400000" scaled="1"/>
            <a:tileRect/>
          </a:gradFill>
          <a:ln w="9525">
            <a:noFill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矩形 1026"/>
          <p:cNvSpPr/>
          <p:nvPr/>
        </p:nvSpPr>
        <p:spPr>
          <a:xfrm>
            <a:off x="914400" y="304800"/>
            <a:ext cx="7391400" cy="7620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folHlink"/>
              </a:gs>
            </a:gsLst>
            <a:path path="shape">
              <a:fillToRect l="50000" t="50000" r="50000" b="50000"/>
            </a:path>
            <a:tileRect/>
          </a:gradFill>
          <a:ln w="9525">
            <a:noFill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矩形 1027"/>
          <p:cNvSpPr/>
          <p:nvPr/>
        </p:nvSpPr>
        <p:spPr>
          <a:xfrm>
            <a:off x="3352800" y="0"/>
            <a:ext cx="5791200" cy="152400"/>
          </a:xfrm>
          <a:prstGeom prst="rect">
            <a:avLst/>
          </a:prstGeom>
          <a:pattFill prst="pct60">
            <a:fgClr>
              <a:schemeClr val="folHlink"/>
            </a:fgClr>
            <a:bgClr>
              <a:schemeClr val="bg1"/>
            </a:bgClr>
          </a:pattFill>
          <a:ln w="9525">
            <a:noFill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直接连接符 1028"/>
          <p:cNvSpPr/>
          <p:nvPr/>
        </p:nvSpPr>
        <p:spPr>
          <a:xfrm>
            <a:off x="8610600" y="4724400"/>
            <a:ext cx="0" cy="198120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直接连接符 1029"/>
          <p:cNvSpPr/>
          <p:nvPr/>
        </p:nvSpPr>
        <p:spPr>
          <a:xfrm flipH="1">
            <a:off x="196850" y="1435100"/>
            <a:ext cx="1784350" cy="0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直接连接符 1030"/>
          <p:cNvSpPr/>
          <p:nvPr/>
        </p:nvSpPr>
        <p:spPr>
          <a:xfrm>
            <a:off x="390525" y="1184275"/>
            <a:ext cx="0" cy="2320925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任意多边形 1031"/>
          <p:cNvSpPr/>
          <p:nvPr/>
        </p:nvSpPr>
        <p:spPr>
          <a:xfrm flipH="1">
            <a:off x="295275" y="1336675"/>
            <a:ext cx="192088" cy="193675"/>
          </a:xfrm>
          <a:custGeom>
            <a:avLst/>
            <a:gdLst/>
            <a:ahLst/>
            <a:cxnLst>
              <a:cxn ang="270">
                <a:pos x="21113" y="5"/>
              </a:cxn>
              <a:cxn ang="90">
                <a:pos x="0" y="22055"/>
              </a:cxn>
              <a:cxn ang="90">
                <a:pos x="21595" y="21600"/>
              </a:cxn>
            </a:cxnLst>
            <a:pathLst>
              <a:path w="43195" h="43200" fill="none">
                <a:moveTo>
                  <a:pt x="21113" y="5"/>
                </a:moveTo>
                <a:cubicBezTo>
                  <a:pt x="21273" y="2"/>
                  <a:pt x="21434" y="0"/>
                  <a:pt x="21595" y="0"/>
                </a:cubicBezTo>
                <a:cubicBezTo>
                  <a:pt x="33524" y="0"/>
                  <a:pt x="43195" y="9671"/>
                  <a:pt x="43195" y="21600"/>
                </a:cubicBezTo>
                <a:cubicBezTo>
                  <a:pt x="43195" y="33529"/>
                  <a:pt x="33524" y="43200"/>
                  <a:pt x="21595" y="43200"/>
                </a:cubicBezTo>
                <a:cubicBezTo>
                  <a:pt x="9818" y="43200"/>
                  <a:pt x="242" y="33774"/>
                  <a:pt x="0" y="22057"/>
                </a:cubicBezTo>
              </a:path>
              <a:path w="43195" h="43200" stroke="0">
                <a:moveTo>
                  <a:pt x="0" y="22055"/>
                </a:moveTo>
                <a:cubicBezTo>
                  <a:pt x="0" y="21951"/>
                  <a:pt x="0" y="22003"/>
                  <a:pt x="0" y="22055"/>
                </a:cubicBezTo>
                <a:cubicBezTo>
                  <a:pt x="0" y="24514"/>
                  <a:pt x="-210" y="26877"/>
                  <a:pt x="-596" y="29075"/>
                </a:cubicBezTo>
                <a:lnTo>
                  <a:pt x="21113" y="5"/>
                </a:lnTo>
                <a:close/>
              </a:path>
            </a:pathLst>
          </a:custGeom>
          <a:gradFill rotWithShape="0">
            <a:gsLst>
              <a:gs pos="0">
                <a:schemeClr val="folHlink"/>
              </a:gs>
              <a:gs pos="100000">
                <a:schemeClr val="hlink"/>
              </a:gs>
            </a:gsLst>
            <a:path path="rect">
              <a:fillToRect l="50000" t="50000" r="50000" b="50000"/>
            </a:path>
            <a:tileRect/>
          </a:gradFill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033" name="矩形 1032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gradFill rotWithShape="0">
            <a:gsLst>
              <a:gs pos="0">
                <a:srgbClr val="00004D"/>
              </a:gs>
              <a:gs pos="100000">
                <a:srgbClr val="000099"/>
              </a:gs>
            </a:gsLst>
            <a:lin ang="0" scaled="1"/>
            <a:tileRect/>
          </a:gra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4" name="标题 1033"/>
          <p:cNvSpPr>
            <a:spLocks noGrp="1"/>
          </p:cNvSpPr>
          <p:nvPr>
            <p:ph type="title"/>
          </p:nvPr>
        </p:nvSpPr>
        <p:spPr>
          <a:xfrm>
            <a:off x="381000" y="76200"/>
            <a:ext cx="7772400" cy="838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indent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35" name="文本占位符 1034" descr="Rectangle: Click to edit Master text styles&#13;&#10;Second level&#13;&#10;Third level&#13;&#10;Fourth level&#13;&#10;Fifth level"/>
          <p:cNvSpPr>
            <a:spLocks noGrp="1"/>
          </p:cNvSpPr>
          <p:nvPr>
            <p:ph type="body"/>
          </p:nvPr>
        </p:nvSpPr>
        <p:spPr>
          <a:xfrm>
            <a:off x="381000" y="1524000"/>
            <a:ext cx="8382000" cy="4495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 indent="-3429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pic>
        <p:nvPicPr>
          <p:cNvPr id="1036" name="图片 1035" descr="new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24800" y="163513"/>
            <a:ext cx="868363" cy="6746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7" name="图片 1036" descr="new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696200" y="854075"/>
            <a:ext cx="1371600" cy="2714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8" name="直接连接符 1037"/>
          <p:cNvSpPr/>
          <p:nvPr/>
        </p:nvSpPr>
        <p:spPr>
          <a:xfrm>
            <a:off x="6629400" y="6400800"/>
            <a:ext cx="2438400" cy="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039" name="图片 1038" descr="logo3"/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contrast="41999"/>
          </a:blip>
          <a:stretch>
            <a:fillRect/>
          </a:stretch>
        </p:blipFill>
        <p:spPr>
          <a:xfrm>
            <a:off x="8077200" y="6119813"/>
            <a:ext cx="914400" cy="509587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110000"/>
        <a:buFont typeface="Wingdings" panose="05000000000000000000" pitchFamily="2" charset="2"/>
        <a:buBlip>
          <a:blip r:embed="rId16"/>
        </a:buBlip>
        <a:defRPr sz="32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n"/>
        <a:defRPr sz="28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panose="05000000000000000000" pitchFamily="2" charset="2"/>
        <a:buChar char="w"/>
        <a:defRPr sz="24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矩形 2049"/>
          <p:cNvSpPr/>
          <p:nvPr/>
        </p:nvSpPr>
        <p:spPr>
          <a:xfrm>
            <a:off x="0" y="5486400"/>
            <a:ext cx="9144000" cy="13716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5400000" scaled="1"/>
            <a:tileRect/>
          </a:gradFill>
          <a:ln w="9525">
            <a:noFill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51" name="矩形 2050"/>
          <p:cNvSpPr/>
          <p:nvPr/>
        </p:nvSpPr>
        <p:spPr>
          <a:xfrm>
            <a:off x="1219200" y="1752600"/>
            <a:ext cx="7391400" cy="10668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folHlink"/>
              </a:gs>
            </a:gsLst>
            <a:path path="shape">
              <a:fillToRect l="50000" t="50000" r="50000" b="50000"/>
            </a:path>
            <a:tileRect/>
          </a:gradFill>
          <a:ln w="9525">
            <a:noFill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2052" name="组合 2051"/>
          <p:cNvGrpSpPr/>
          <p:nvPr/>
        </p:nvGrpSpPr>
        <p:grpSpPr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2053" name="矩形 2052"/>
            <p:cNvSpPr/>
            <p:nvPr/>
          </p:nvSpPr>
          <p:spPr>
            <a:xfrm>
              <a:off x="2112" y="0"/>
              <a:ext cx="3648" cy="96"/>
            </a:xfrm>
            <a:prstGeom prst="rect">
              <a:avLst/>
            </a:prstGeom>
            <a:solidFill>
              <a:schemeClr val="folHlink"/>
            </a:solidFill>
            <a:ln w="9525">
              <a:noFill/>
            </a:ln>
          </p:spPr>
          <p:txBody>
            <a:bodyPr anchor="t" anchorCtr="0"/>
            <a:p>
              <a:pPr lvl="0" indent="0"/>
              <a:endParaRPr lang="zh-CN" altLang="en-US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2054" name="组合 2053"/>
            <p:cNvGrpSpPr/>
            <p:nvPr userDrawn="1"/>
          </p:nvGrpSpPr>
          <p:grpSpPr>
            <a:xfrm>
              <a:off x="0" y="0"/>
              <a:ext cx="5760" cy="4320"/>
              <a:chOff x="0" y="0"/>
              <a:chExt cx="5760" cy="4320"/>
            </a:xfrm>
          </p:grpSpPr>
          <p:sp>
            <p:nvSpPr>
              <p:cNvPr id="2055" name="直接连接符 2054"/>
              <p:cNvSpPr/>
              <p:nvPr/>
            </p:nvSpPr>
            <p:spPr>
              <a:xfrm>
                <a:off x="0" y="192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56" name="直接连接符 2055"/>
              <p:cNvSpPr/>
              <p:nvPr/>
            </p:nvSpPr>
            <p:spPr>
              <a:xfrm>
                <a:off x="0" y="384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57" name="直接连接符 2056"/>
              <p:cNvSpPr/>
              <p:nvPr/>
            </p:nvSpPr>
            <p:spPr>
              <a:xfrm>
                <a:off x="0" y="576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58" name="直接连接符 2057"/>
              <p:cNvSpPr/>
              <p:nvPr/>
            </p:nvSpPr>
            <p:spPr>
              <a:xfrm>
                <a:off x="0" y="768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59" name="直接连接符 2058"/>
              <p:cNvSpPr/>
              <p:nvPr/>
            </p:nvSpPr>
            <p:spPr>
              <a:xfrm>
                <a:off x="0" y="960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0" name="直接连接符 2059"/>
              <p:cNvSpPr/>
              <p:nvPr/>
            </p:nvSpPr>
            <p:spPr>
              <a:xfrm>
                <a:off x="0" y="1152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1" name="直接连接符 2060"/>
              <p:cNvSpPr/>
              <p:nvPr/>
            </p:nvSpPr>
            <p:spPr>
              <a:xfrm>
                <a:off x="0" y="1344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2" name="直接连接符 2061"/>
              <p:cNvSpPr/>
              <p:nvPr/>
            </p:nvSpPr>
            <p:spPr>
              <a:xfrm>
                <a:off x="0" y="1536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3" name="直接连接符 2062"/>
              <p:cNvSpPr/>
              <p:nvPr/>
            </p:nvSpPr>
            <p:spPr>
              <a:xfrm>
                <a:off x="0" y="1728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4" name="直接连接符 2063"/>
              <p:cNvSpPr/>
              <p:nvPr/>
            </p:nvSpPr>
            <p:spPr>
              <a:xfrm>
                <a:off x="0" y="1920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5" name="直接连接符 2064"/>
              <p:cNvSpPr/>
              <p:nvPr/>
            </p:nvSpPr>
            <p:spPr>
              <a:xfrm>
                <a:off x="0" y="2112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6" name="直接连接符 2065"/>
              <p:cNvSpPr/>
              <p:nvPr/>
            </p:nvSpPr>
            <p:spPr>
              <a:xfrm>
                <a:off x="0" y="2304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7" name="直接连接符 2066"/>
              <p:cNvSpPr/>
              <p:nvPr/>
            </p:nvSpPr>
            <p:spPr>
              <a:xfrm>
                <a:off x="0" y="2496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8" name="直接连接符 2067"/>
              <p:cNvSpPr/>
              <p:nvPr/>
            </p:nvSpPr>
            <p:spPr>
              <a:xfrm>
                <a:off x="0" y="2688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9" name="直接连接符 2068"/>
              <p:cNvSpPr/>
              <p:nvPr/>
            </p:nvSpPr>
            <p:spPr>
              <a:xfrm>
                <a:off x="0" y="2880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0" name="直接连接符 2069"/>
              <p:cNvSpPr/>
              <p:nvPr/>
            </p:nvSpPr>
            <p:spPr>
              <a:xfrm>
                <a:off x="0" y="3072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1" name="直接连接符 2070"/>
              <p:cNvSpPr/>
              <p:nvPr/>
            </p:nvSpPr>
            <p:spPr>
              <a:xfrm>
                <a:off x="0" y="3264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2" name="直接连接符 2071"/>
              <p:cNvSpPr/>
              <p:nvPr/>
            </p:nvSpPr>
            <p:spPr>
              <a:xfrm>
                <a:off x="0" y="3456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3" name="直接连接符 2072"/>
              <p:cNvSpPr/>
              <p:nvPr/>
            </p:nvSpPr>
            <p:spPr>
              <a:xfrm>
                <a:off x="0" y="3648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4" name="直接连接符 2073"/>
              <p:cNvSpPr/>
              <p:nvPr/>
            </p:nvSpPr>
            <p:spPr>
              <a:xfrm>
                <a:off x="0" y="3840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5" name="直接连接符 2074"/>
              <p:cNvSpPr/>
              <p:nvPr/>
            </p:nvSpPr>
            <p:spPr>
              <a:xfrm>
                <a:off x="0" y="4032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6" name="直接连接符 2075"/>
              <p:cNvSpPr/>
              <p:nvPr/>
            </p:nvSpPr>
            <p:spPr>
              <a:xfrm>
                <a:off x="0" y="4224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7" name="直接连接符 2076"/>
              <p:cNvSpPr/>
              <p:nvPr/>
            </p:nvSpPr>
            <p:spPr>
              <a:xfrm>
                <a:off x="19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8" name="直接连接符 2077"/>
              <p:cNvSpPr/>
              <p:nvPr/>
            </p:nvSpPr>
            <p:spPr>
              <a:xfrm>
                <a:off x="38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9" name="直接连接符 2078"/>
              <p:cNvSpPr/>
              <p:nvPr/>
            </p:nvSpPr>
            <p:spPr>
              <a:xfrm>
                <a:off x="57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0" name="直接连接符 2079"/>
              <p:cNvSpPr/>
              <p:nvPr/>
            </p:nvSpPr>
            <p:spPr>
              <a:xfrm>
                <a:off x="76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1" name="直接连接符 2080"/>
              <p:cNvSpPr/>
              <p:nvPr/>
            </p:nvSpPr>
            <p:spPr>
              <a:xfrm>
                <a:off x="960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2" name="直接连接符 2081"/>
              <p:cNvSpPr/>
              <p:nvPr/>
            </p:nvSpPr>
            <p:spPr>
              <a:xfrm>
                <a:off x="115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3" name="直接连接符 2082"/>
              <p:cNvSpPr/>
              <p:nvPr/>
            </p:nvSpPr>
            <p:spPr>
              <a:xfrm>
                <a:off x="134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4" name="直接连接符 2083"/>
              <p:cNvSpPr/>
              <p:nvPr/>
            </p:nvSpPr>
            <p:spPr>
              <a:xfrm>
                <a:off x="153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5" name="直接连接符 2084"/>
              <p:cNvSpPr/>
              <p:nvPr/>
            </p:nvSpPr>
            <p:spPr>
              <a:xfrm>
                <a:off x="172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6" name="直接连接符 2085"/>
              <p:cNvSpPr/>
              <p:nvPr/>
            </p:nvSpPr>
            <p:spPr>
              <a:xfrm>
                <a:off x="1920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7" name="直接连接符 2086"/>
              <p:cNvSpPr/>
              <p:nvPr/>
            </p:nvSpPr>
            <p:spPr>
              <a:xfrm>
                <a:off x="211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8" name="直接连接符 2087"/>
              <p:cNvSpPr/>
              <p:nvPr/>
            </p:nvSpPr>
            <p:spPr>
              <a:xfrm>
                <a:off x="230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9" name="直接连接符 2088"/>
              <p:cNvSpPr/>
              <p:nvPr/>
            </p:nvSpPr>
            <p:spPr>
              <a:xfrm>
                <a:off x="249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0" name="直接连接符 2089"/>
              <p:cNvSpPr/>
              <p:nvPr/>
            </p:nvSpPr>
            <p:spPr>
              <a:xfrm>
                <a:off x="268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1" name="直接连接符 2090"/>
              <p:cNvSpPr/>
              <p:nvPr/>
            </p:nvSpPr>
            <p:spPr>
              <a:xfrm>
                <a:off x="2880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2" name="直接连接符 2091"/>
              <p:cNvSpPr/>
              <p:nvPr/>
            </p:nvSpPr>
            <p:spPr>
              <a:xfrm>
                <a:off x="307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3" name="直接连接符 2092"/>
              <p:cNvSpPr/>
              <p:nvPr/>
            </p:nvSpPr>
            <p:spPr>
              <a:xfrm>
                <a:off x="326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4" name="直接连接符 2093"/>
              <p:cNvSpPr/>
              <p:nvPr/>
            </p:nvSpPr>
            <p:spPr>
              <a:xfrm>
                <a:off x="345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5" name="直接连接符 2094"/>
              <p:cNvSpPr/>
              <p:nvPr/>
            </p:nvSpPr>
            <p:spPr>
              <a:xfrm>
                <a:off x="364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6" name="直接连接符 2095"/>
              <p:cNvSpPr/>
              <p:nvPr/>
            </p:nvSpPr>
            <p:spPr>
              <a:xfrm>
                <a:off x="3840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7" name="直接连接符 2096"/>
              <p:cNvSpPr/>
              <p:nvPr/>
            </p:nvSpPr>
            <p:spPr>
              <a:xfrm>
                <a:off x="403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8" name="直接连接符 2097"/>
              <p:cNvSpPr/>
              <p:nvPr/>
            </p:nvSpPr>
            <p:spPr>
              <a:xfrm>
                <a:off x="422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9" name="直接连接符 2098"/>
              <p:cNvSpPr/>
              <p:nvPr/>
            </p:nvSpPr>
            <p:spPr>
              <a:xfrm>
                <a:off x="441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0" name="直接连接符 2099"/>
              <p:cNvSpPr/>
              <p:nvPr/>
            </p:nvSpPr>
            <p:spPr>
              <a:xfrm>
                <a:off x="460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1" name="直接连接符 2100"/>
              <p:cNvSpPr/>
              <p:nvPr/>
            </p:nvSpPr>
            <p:spPr>
              <a:xfrm>
                <a:off x="4800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2" name="直接连接符 2101"/>
              <p:cNvSpPr/>
              <p:nvPr/>
            </p:nvSpPr>
            <p:spPr>
              <a:xfrm>
                <a:off x="499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3" name="直接连接符 2102"/>
              <p:cNvSpPr/>
              <p:nvPr/>
            </p:nvSpPr>
            <p:spPr>
              <a:xfrm>
                <a:off x="518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4" name="直接连接符 2103"/>
              <p:cNvSpPr/>
              <p:nvPr/>
            </p:nvSpPr>
            <p:spPr>
              <a:xfrm>
                <a:off x="537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5" name="直接连接符 2104"/>
              <p:cNvSpPr/>
              <p:nvPr/>
            </p:nvSpPr>
            <p:spPr>
              <a:xfrm>
                <a:off x="556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2106" name="直接连接符 2105"/>
            <p:cNvSpPr/>
            <p:nvPr/>
          </p:nvSpPr>
          <p:spPr>
            <a:xfrm>
              <a:off x="5568" y="0"/>
              <a:ext cx="0" cy="1488"/>
            </a:xfrm>
            <a:prstGeom prst="line">
              <a:avLst/>
            </a:prstGeom>
            <a:ln w="9525" cap="flat" cmpd="sng">
              <a:solidFill>
                <a:schemeClr val="hlink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p>
              <a:pPr lvl="0" indent="0"/>
              <a:endParaRPr lang="zh-CN" altLang="en-US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107" name="直接连接符 2106"/>
          <p:cNvSpPr/>
          <p:nvPr/>
        </p:nvSpPr>
        <p:spPr>
          <a:xfrm>
            <a:off x="803275" y="887413"/>
            <a:ext cx="0" cy="2851150"/>
          </a:xfrm>
          <a:prstGeom prst="line">
            <a:avLst/>
          </a:prstGeom>
          <a:ln w="57150" cap="flat" cmpd="thinThick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08" name="直接连接符 2107"/>
          <p:cNvSpPr/>
          <p:nvPr/>
        </p:nvSpPr>
        <p:spPr>
          <a:xfrm flipH="1" flipV="1">
            <a:off x="457200" y="1489075"/>
            <a:ext cx="6049963" cy="1588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09" name="任意多边形 2108"/>
          <p:cNvSpPr/>
          <p:nvPr/>
        </p:nvSpPr>
        <p:spPr>
          <a:xfrm rot="-5400000" flipH="1">
            <a:off x="674688" y="1365250"/>
            <a:ext cx="247650" cy="249238"/>
          </a:xfrm>
          <a:custGeom>
            <a:avLst/>
            <a:gdLst/>
            <a:ahLst/>
            <a:cxnLst>
              <a:cxn ang="270">
                <a:pos x="21113" y="5"/>
              </a:cxn>
              <a:cxn ang="90">
                <a:pos x="0" y="22055"/>
              </a:cxn>
              <a:cxn ang="90">
                <a:pos x="21595" y="21600"/>
              </a:cxn>
            </a:cxnLst>
            <a:pathLst>
              <a:path w="43195" h="43200" fill="none">
                <a:moveTo>
                  <a:pt x="21113" y="5"/>
                </a:moveTo>
                <a:cubicBezTo>
                  <a:pt x="21273" y="2"/>
                  <a:pt x="21434" y="0"/>
                  <a:pt x="21595" y="0"/>
                </a:cubicBezTo>
                <a:cubicBezTo>
                  <a:pt x="33524" y="0"/>
                  <a:pt x="43195" y="9671"/>
                  <a:pt x="43195" y="21600"/>
                </a:cubicBezTo>
                <a:cubicBezTo>
                  <a:pt x="43195" y="33529"/>
                  <a:pt x="33524" y="43200"/>
                  <a:pt x="21595" y="43200"/>
                </a:cubicBezTo>
                <a:cubicBezTo>
                  <a:pt x="9818" y="43200"/>
                  <a:pt x="242" y="33774"/>
                  <a:pt x="0" y="22057"/>
                </a:cubicBezTo>
              </a:path>
              <a:path w="43195" h="43200" stroke="0">
                <a:moveTo>
                  <a:pt x="0" y="22055"/>
                </a:moveTo>
                <a:cubicBezTo>
                  <a:pt x="0" y="21951"/>
                  <a:pt x="0" y="22003"/>
                  <a:pt x="0" y="22055"/>
                </a:cubicBezTo>
                <a:cubicBezTo>
                  <a:pt x="0" y="24514"/>
                  <a:pt x="-210" y="26877"/>
                  <a:pt x="-596" y="29075"/>
                </a:cubicBezTo>
                <a:lnTo>
                  <a:pt x="21113" y="5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folHlink"/>
              </a:gs>
            </a:gsLst>
            <a:path path="rect">
              <a:fillToRect l="50000" t="50000" r="50000" b="50000"/>
            </a:path>
            <a:tileRect/>
          </a:gradFill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110" name="直接连接符 2109"/>
          <p:cNvSpPr/>
          <p:nvPr/>
        </p:nvSpPr>
        <p:spPr>
          <a:xfrm flipV="1">
            <a:off x="2565400" y="5737225"/>
            <a:ext cx="6045200" cy="0"/>
          </a:xfrm>
          <a:prstGeom prst="line">
            <a:avLst/>
          </a:prstGeom>
          <a:ln w="19050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11" name="直接连接符 2110"/>
          <p:cNvSpPr/>
          <p:nvPr/>
        </p:nvSpPr>
        <p:spPr>
          <a:xfrm flipH="1">
            <a:off x="8286750" y="3371850"/>
            <a:ext cx="0" cy="2876550"/>
          </a:xfrm>
          <a:prstGeom prst="line">
            <a:avLst/>
          </a:prstGeom>
          <a:ln w="57150" cap="flat" cmpd="thickThin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12" name="任意多边形 2111"/>
          <p:cNvSpPr/>
          <p:nvPr/>
        </p:nvSpPr>
        <p:spPr>
          <a:xfrm rot="5400000">
            <a:off x="8166100" y="5584825"/>
            <a:ext cx="247650" cy="250825"/>
          </a:xfrm>
          <a:custGeom>
            <a:avLst/>
            <a:gdLst/>
            <a:ahLst/>
            <a:cxnLst>
              <a:cxn ang="270">
                <a:pos x="21113" y="5"/>
              </a:cxn>
              <a:cxn ang="90">
                <a:pos x="0" y="22055"/>
              </a:cxn>
              <a:cxn ang="90">
                <a:pos x="21595" y="21600"/>
              </a:cxn>
            </a:cxnLst>
            <a:pathLst>
              <a:path w="43195" h="43200" fill="none">
                <a:moveTo>
                  <a:pt x="21113" y="5"/>
                </a:moveTo>
                <a:cubicBezTo>
                  <a:pt x="21273" y="2"/>
                  <a:pt x="21434" y="0"/>
                  <a:pt x="21595" y="0"/>
                </a:cubicBezTo>
                <a:cubicBezTo>
                  <a:pt x="33524" y="0"/>
                  <a:pt x="43195" y="9671"/>
                  <a:pt x="43195" y="21600"/>
                </a:cubicBezTo>
                <a:cubicBezTo>
                  <a:pt x="43195" y="33529"/>
                  <a:pt x="33524" y="43200"/>
                  <a:pt x="21595" y="43200"/>
                </a:cubicBezTo>
                <a:cubicBezTo>
                  <a:pt x="9818" y="43200"/>
                  <a:pt x="242" y="33774"/>
                  <a:pt x="0" y="22057"/>
                </a:cubicBezTo>
              </a:path>
              <a:path w="43195" h="43200" stroke="0">
                <a:moveTo>
                  <a:pt x="0" y="22055"/>
                </a:moveTo>
                <a:cubicBezTo>
                  <a:pt x="0" y="21951"/>
                  <a:pt x="0" y="22003"/>
                  <a:pt x="0" y="22055"/>
                </a:cubicBezTo>
                <a:cubicBezTo>
                  <a:pt x="0" y="24514"/>
                  <a:pt x="-210" y="26877"/>
                  <a:pt x="-596" y="29075"/>
                </a:cubicBezTo>
                <a:lnTo>
                  <a:pt x="21113" y="5"/>
                </a:lnTo>
                <a:close/>
              </a:path>
            </a:pathLst>
          </a:custGeom>
          <a:gradFill rotWithShape="0">
            <a:gsLst>
              <a:gs pos="0">
                <a:schemeClr val="folHlink"/>
              </a:gs>
              <a:gs pos="100000">
                <a:schemeClr val="hlink"/>
              </a:gs>
            </a:gsLst>
            <a:path path="rect">
              <a:fillToRect l="50000" t="50000" r="50000" b="50000"/>
            </a:path>
            <a:tileRect/>
          </a:gradFill>
          <a:ln w="57150" cap="flat" cmpd="thickThin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113" name="矩形 2117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gradFill rotWithShape="0">
            <a:gsLst>
              <a:gs pos="0">
                <a:srgbClr val="00004D"/>
              </a:gs>
              <a:gs pos="100000">
                <a:srgbClr val="000099"/>
              </a:gs>
            </a:gsLst>
            <a:lin ang="0" scaled="1"/>
            <a:tileRect/>
          </a:gra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114" name="图片 2118" descr="logo3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24800" y="6196013"/>
            <a:ext cx="838200" cy="4667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115" name="图片 2119" descr="new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24800" y="163513"/>
            <a:ext cx="868363" cy="6746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116" name="图片 2120" descr="new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696200" y="854075"/>
            <a:ext cx="1371600" cy="2714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17" name="标题 1033"/>
          <p:cNvSpPr>
            <a:spLocks noGrp="1"/>
          </p:cNvSpPr>
          <p:nvPr>
            <p:ph type="title"/>
          </p:nvPr>
        </p:nvSpPr>
        <p:spPr>
          <a:xfrm>
            <a:off x="381000" y="76200"/>
            <a:ext cx="7772400" cy="838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indent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118" name="文本占位符 1034" descr="Rectangle: Click to edit Master text styles&#13;&#10;Second level&#13;&#10;Third level&#13;&#10;Fourth level&#13;&#10;Fifth level"/>
          <p:cNvSpPr>
            <a:spLocks noGrp="1"/>
          </p:cNvSpPr>
          <p:nvPr>
            <p:ph type="body"/>
          </p:nvPr>
        </p:nvSpPr>
        <p:spPr>
          <a:xfrm>
            <a:off x="381000" y="1524000"/>
            <a:ext cx="8382000" cy="4495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 indent="-3429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119" name="日期占位符 2114"/>
          <p:cNvSpPr>
            <a:spLocks noGrp="1"/>
          </p:cNvSpPr>
          <p:nvPr>
            <p:ph type="dt" sz="quarter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lstStyle>
            <a:lvl1pPr>
              <a:defRPr sz="1400" b="0">
                <a:latin typeface="Tahoma" panose="020B0604030504040204" pitchFamily="2" charset="0"/>
              </a:defRPr>
            </a:lvl1pPr>
          </a:lstStyle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2120" name="页脚占位符 2115"/>
          <p:cNvSpPr>
            <a:spLocks noGrp="1"/>
          </p:cNvSpPr>
          <p:nvPr>
            <p:ph type="ftr" sz="quarte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lstStyle>
            <a:lvl1pPr algn="ctr">
              <a:defRPr sz="1400" b="0">
                <a:latin typeface="Tahoma" panose="020B0604030504040204" pitchFamily="2" charset="0"/>
              </a:defRPr>
            </a:lvl1pPr>
          </a:lstStyle>
          <a:p>
            <a:pPr lvl="0" fontAlgn="base">
              <a:buClr>
                <a:srgbClr val="000000"/>
              </a:buClr>
            </a:pPr>
            <a:endParaRPr lang="zh-CN" altLang="en-US" strike="noStrike" noProof="1" dirty="0"/>
          </a:p>
        </p:txBody>
      </p:sp>
      <p:sp>
        <p:nvSpPr>
          <p:cNvPr id="2121" name="灯片编号占位符 2116"/>
          <p:cNvSpPr>
            <a:spLocks noGrp="1"/>
          </p:cNvSpPr>
          <p:nvPr>
            <p:ph type="sldNum" sz="quarter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lstStyle>
            <a:lvl1pPr algn="r">
              <a:defRPr sz="1400" b="0">
                <a:latin typeface="Tahoma" panose="020B0604030504040204" pitchFamily="2" charset="0"/>
              </a:defRPr>
            </a:lvl1pPr>
          </a:lstStyle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</a:fld>
            <a:endParaRPr lang="zh-CN" altLang="en-US" strike="noStrike" noProof="1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110000"/>
        <a:buFont typeface="Wingdings" panose="05000000000000000000" pitchFamily="2" charset="2"/>
        <a:buBlip>
          <a:blip r:embed="rId15"/>
        </a:buBlip>
        <a:defRPr sz="32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n"/>
        <a:defRPr sz="28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panose="05000000000000000000" pitchFamily="2" charset="2"/>
        <a:buChar char="w"/>
        <a:defRPr sz="24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矩形 1025"/>
          <p:cNvSpPr/>
          <p:nvPr/>
        </p:nvSpPr>
        <p:spPr>
          <a:xfrm>
            <a:off x="0" y="5867400"/>
            <a:ext cx="9144000" cy="9906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5400000" scaled="1"/>
            <a:tileRect/>
          </a:gradFill>
          <a:ln w="9525">
            <a:noFill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矩形 1026"/>
          <p:cNvSpPr/>
          <p:nvPr/>
        </p:nvSpPr>
        <p:spPr>
          <a:xfrm>
            <a:off x="914400" y="304800"/>
            <a:ext cx="7391400" cy="7620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folHlink"/>
              </a:gs>
            </a:gsLst>
            <a:path path="shape">
              <a:fillToRect l="50000" t="50000" r="50000" b="50000"/>
            </a:path>
            <a:tileRect/>
          </a:gradFill>
          <a:ln w="9525">
            <a:noFill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矩形 1027"/>
          <p:cNvSpPr/>
          <p:nvPr/>
        </p:nvSpPr>
        <p:spPr>
          <a:xfrm>
            <a:off x="3352800" y="0"/>
            <a:ext cx="5791200" cy="152400"/>
          </a:xfrm>
          <a:prstGeom prst="rect">
            <a:avLst/>
          </a:prstGeom>
          <a:pattFill prst="pct60">
            <a:fgClr>
              <a:schemeClr val="folHlink"/>
            </a:fgClr>
            <a:bgClr>
              <a:schemeClr val="bg1"/>
            </a:bgClr>
          </a:pattFill>
          <a:ln w="9525">
            <a:noFill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直接连接符 1028"/>
          <p:cNvSpPr/>
          <p:nvPr/>
        </p:nvSpPr>
        <p:spPr>
          <a:xfrm>
            <a:off x="8610600" y="4724400"/>
            <a:ext cx="0" cy="198120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直接连接符 1029"/>
          <p:cNvSpPr/>
          <p:nvPr/>
        </p:nvSpPr>
        <p:spPr>
          <a:xfrm flipH="1">
            <a:off x="196850" y="1435100"/>
            <a:ext cx="1784350" cy="0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直接连接符 1030"/>
          <p:cNvSpPr/>
          <p:nvPr/>
        </p:nvSpPr>
        <p:spPr>
          <a:xfrm>
            <a:off x="390525" y="1184275"/>
            <a:ext cx="0" cy="2320925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任意多边形 1031"/>
          <p:cNvSpPr/>
          <p:nvPr/>
        </p:nvSpPr>
        <p:spPr>
          <a:xfrm flipH="1">
            <a:off x="295275" y="1336675"/>
            <a:ext cx="192088" cy="193675"/>
          </a:xfrm>
          <a:custGeom>
            <a:avLst/>
            <a:gdLst/>
            <a:ahLst/>
            <a:cxnLst>
              <a:cxn ang="270">
                <a:pos x="21113" y="5"/>
              </a:cxn>
              <a:cxn ang="90">
                <a:pos x="0" y="22055"/>
              </a:cxn>
              <a:cxn ang="90">
                <a:pos x="21595" y="21600"/>
              </a:cxn>
            </a:cxnLst>
            <a:pathLst>
              <a:path w="43195" h="43200" fill="none">
                <a:moveTo>
                  <a:pt x="21113" y="5"/>
                </a:moveTo>
                <a:cubicBezTo>
                  <a:pt x="21273" y="2"/>
                  <a:pt x="21434" y="0"/>
                  <a:pt x="21595" y="0"/>
                </a:cubicBezTo>
                <a:cubicBezTo>
                  <a:pt x="33524" y="0"/>
                  <a:pt x="43195" y="9671"/>
                  <a:pt x="43195" y="21600"/>
                </a:cubicBezTo>
                <a:cubicBezTo>
                  <a:pt x="43195" y="33529"/>
                  <a:pt x="33524" y="43200"/>
                  <a:pt x="21595" y="43200"/>
                </a:cubicBezTo>
                <a:cubicBezTo>
                  <a:pt x="9818" y="43200"/>
                  <a:pt x="242" y="33774"/>
                  <a:pt x="0" y="22057"/>
                </a:cubicBezTo>
              </a:path>
              <a:path w="43195" h="43200" stroke="0">
                <a:moveTo>
                  <a:pt x="0" y="22055"/>
                </a:moveTo>
                <a:cubicBezTo>
                  <a:pt x="0" y="21951"/>
                  <a:pt x="0" y="22003"/>
                  <a:pt x="0" y="22055"/>
                </a:cubicBezTo>
                <a:cubicBezTo>
                  <a:pt x="0" y="24514"/>
                  <a:pt x="-210" y="26877"/>
                  <a:pt x="-596" y="29075"/>
                </a:cubicBezTo>
                <a:lnTo>
                  <a:pt x="21113" y="5"/>
                </a:lnTo>
                <a:close/>
              </a:path>
            </a:pathLst>
          </a:custGeom>
          <a:gradFill rotWithShape="0">
            <a:gsLst>
              <a:gs pos="0">
                <a:schemeClr val="folHlink"/>
              </a:gs>
              <a:gs pos="100000">
                <a:schemeClr val="hlink"/>
              </a:gs>
            </a:gsLst>
            <a:path path="rect">
              <a:fillToRect l="50000" t="50000" r="50000" b="50000"/>
            </a:path>
            <a:tileRect/>
          </a:gradFill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033" name="矩形 1032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gradFill rotWithShape="0">
            <a:gsLst>
              <a:gs pos="0">
                <a:srgbClr val="00004D"/>
              </a:gs>
              <a:gs pos="100000">
                <a:srgbClr val="000099"/>
              </a:gs>
            </a:gsLst>
            <a:lin ang="0" scaled="1"/>
            <a:tileRect/>
          </a:gra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4" name="标题 1033"/>
          <p:cNvSpPr>
            <a:spLocks noGrp="1"/>
          </p:cNvSpPr>
          <p:nvPr>
            <p:ph type="title"/>
          </p:nvPr>
        </p:nvSpPr>
        <p:spPr>
          <a:xfrm>
            <a:off x="381000" y="76200"/>
            <a:ext cx="7772400" cy="838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indent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35" name="文本占位符 1034" descr="Rectangle: Click to edit Master text styles&#13;&#10;Second level&#13;&#10;Third level&#13;&#10;Fourth level&#13;&#10;Fifth level"/>
          <p:cNvSpPr>
            <a:spLocks noGrp="1"/>
          </p:cNvSpPr>
          <p:nvPr>
            <p:ph type="body"/>
          </p:nvPr>
        </p:nvSpPr>
        <p:spPr>
          <a:xfrm>
            <a:off x="381000" y="1524000"/>
            <a:ext cx="8382000" cy="4495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 indent="-3429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pic>
        <p:nvPicPr>
          <p:cNvPr id="1036" name="图片 1035" descr="new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24800" y="163513"/>
            <a:ext cx="868363" cy="6746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7" name="图片 1036" descr="new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696200" y="854075"/>
            <a:ext cx="1371600" cy="2714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8" name="直接连接符 1037"/>
          <p:cNvSpPr/>
          <p:nvPr/>
        </p:nvSpPr>
        <p:spPr>
          <a:xfrm>
            <a:off x="6629400" y="6400800"/>
            <a:ext cx="2438400" cy="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039" name="图片 1038" descr="logo3"/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contrast="41999"/>
          </a:blip>
          <a:stretch>
            <a:fillRect/>
          </a:stretch>
        </p:blipFill>
        <p:spPr>
          <a:xfrm>
            <a:off x="8077200" y="6119813"/>
            <a:ext cx="914400" cy="509587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110000"/>
        <a:buFont typeface="Wingdings" panose="05000000000000000000" pitchFamily="2" charset="2"/>
        <a:buBlip>
          <a:blip r:embed="rId16"/>
        </a:buBlip>
        <a:defRPr sz="32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n"/>
        <a:defRPr sz="28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panose="05000000000000000000" pitchFamily="2" charset="2"/>
        <a:buChar char="w"/>
        <a:defRPr sz="24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矩形 1025"/>
          <p:cNvSpPr/>
          <p:nvPr/>
        </p:nvSpPr>
        <p:spPr>
          <a:xfrm>
            <a:off x="0" y="5867400"/>
            <a:ext cx="9144000" cy="9906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5400000" scaled="1"/>
            <a:tileRect/>
          </a:gradFill>
          <a:ln w="9525">
            <a:noFill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矩形 1026"/>
          <p:cNvSpPr/>
          <p:nvPr/>
        </p:nvSpPr>
        <p:spPr>
          <a:xfrm>
            <a:off x="914400" y="304800"/>
            <a:ext cx="7391400" cy="7620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folHlink"/>
              </a:gs>
            </a:gsLst>
            <a:path path="shape">
              <a:fillToRect l="50000" t="50000" r="50000" b="50000"/>
            </a:path>
            <a:tileRect/>
          </a:gradFill>
          <a:ln w="9525">
            <a:noFill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矩形 1027"/>
          <p:cNvSpPr/>
          <p:nvPr/>
        </p:nvSpPr>
        <p:spPr>
          <a:xfrm>
            <a:off x="3352800" y="0"/>
            <a:ext cx="5791200" cy="152400"/>
          </a:xfrm>
          <a:prstGeom prst="rect">
            <a:avLst/>
          </a:prstGeom>
          <a:pattFill prst="pct60">
            <a:fgClr>
              <a:schemeClr val="folHlink"/>
            </a:fgClr>
            <a:bgClr>
              <a:schemeClr val="bg1"/>
            </a:bgClr>
          </a:pattFill>
          <a:ln w="9525">
            <a:noFill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直接连接符 1028"/>
          <p:cNvSpPr/>
          <p:nvPr/>
        </p:nvSpPr>
        <p:spPr>
          <a:xfrm>
            <a:off x="8610600" y="4724400"/>
            <a:ext cx="0" cy="198120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直接连接符 1029"/>
          <p:cNvSpPr/>
          <p:nvPr/>
        </p:nvSpPr>
        <p:spPr>
          <a:xfrm flipH="1">
            <a:off x="196850" y="1435100"/>
            <a:ext cx="1784350" cy="0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直接连接符 1030"/>
          <p:cNvSpPr/>
          <p:nvPr/>
        </p:nvSpPr>
        <p:spPr>
          <a:xfrm>
            <a:off x="390525" y="1184275"/>
            <a:ext cx="0" cy="2320925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任意多边形 1031"/>
          <p:cNvSpPr/>
          <p:nvPr/>
        </p:nvSpPr>
        <p:spPr>
          <a:xfrm flipH="1">
            <a:off x="295275" y="1336675"/>
            <a:ext cx="192088" cy="193675"/>
          </a:xfrm>
          <a:custGeom>
            <a:avLst/>
            <a:gdLst/>
            <a:ahLst/>
            <a:cxnLst>
              <a:cxn ang="270">
                <a:pos x="21113" y="5"/>
              </a:cxn>
              <a:cxn ang="90">
                <a:pos x="0" y="22055"/>
              </a:cxn>
              <a:cxn ang="90">
                <a:pos x="21595" y="21600"/>
              </a:cxn>
            </a:cxnLst>
            <a:pathLst>
              <a:path w="43195" h="43200" fill="none">
                <a:moveTo>
                  <a:pt x="21113" y="5"/>
                </a:moveTo>
                <a:cubicBezTo>
                  <a:pt x="21273" y="2"/>
                  <a:pt x="21434" y="0"/>
                  <a:pt x="21595" y="0"/>
                </a:cubicBezTo>
                <a:cubicBezTo>
                  <a:pt x="33524" y="0"/>
                  <a:pt x="43195" y="9671"/>
                  <a:pt x="43195" y="21600"/>
                </a:cubicBezTo>
                <a:cubicBezTo>
                  <a:pt x="43195" y="33529"/>
                  <a:pt x="33524" y="43200"/>
                  <a:pt x="21595" y="43200"/>
                </a:cubicBezTo>
                <a:cubicBezTo>
                  <a:pt x="9818" y="43200"/>
                  <a:pt x="242" y="33774"/>
                  <a:pt x="0" y="22057"/>
                </a:cubicBezTo>
              </a:path>
              <a:path w="43195" h="43200" stroke="0">
                <a:moveTo>
                  <a:pt x="0" y="22055"/>
                </a:moveTo>
                <a:cubicBezTo>
                  <a:pt x="0" y="21951"/>
                  <a:pt x="0" y="22003"/>
                  <a:pt x="0" y="22055"/>
                </a:cubicBezTo>
                <a:cubicBezTo>
                  <a:pt x="0" y="24514"/>
                  <a:pt x="-210" y="26877"/>
                  <a:pt x="-596" y="29075"/>
                </a:cubicBezTo>
                <a:lnTo>
                  <a:pt x="21113" y="5"/>
                </a:lnTo>
                <a:close/>
              </a:path>
            </a:pathLst>
          </a:custGeom>
          <a:gradFill rotWithShape="0">
            <a:gsLst>
              <a:gs pos="0">
                <a:schemeClr val="folHlink"/>
              </a:gs>
              <a:gs pos="100000">
                <a:schemeClr val="hlink"/>
              </a:gs>
            </a:gsLst>
            <a:path path="rect">
              <a:fillToRect l="50000" t="50000" r="50000" b="50000"/>
            </a:path>
            <a:tileRect/>
          </a:gradFill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033" name="矩形 1032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gradFill rotWithShape="0">
            <a:gsLst>
              <a:gs pos="0">
                <a:srgbClr val="00004D"/>
              </a:gs>
              <a:gs pos="100000">
                <a:srgbClr val="000099"/>
              </a:gs>
            </a:gsLst>
            <a:lin ang="0" scaled="1"/>
            <a:tileRect/>
          </a:gra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4" name="标题 1033"/>
          <p:cNvSpPr>
            <a:spLocks noGrp="1"/>
          </p:cNvSpPr>
          <p:nvPr>
            <p:ph type="title"/>
          </p:nvPr>
        </p:nvSpPr>
        <p:spPr>
          <a:xfrm>
            <a:off x="381000" y="76200"/>
            <a:ext cx="7772400" cy="838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indent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35" name="文本占位符 1034" descr="Rectangle: Click to edit Master text styles&#13;&#10;Second level&#13;&#10;Third level&#13;&#10;Fourth level&#13;&#10;Fifth level"/>
          <p:cNvSpPr>
            <a:spLocks noGrp="1"/>
          </p:cNvSpPr>
          <p:nvPr>
            <p:ph type="body"/>
          </p:nvPr>
        </p:nvSpPr>
        <p:spPr>
          <a:xfrm>
            <a:off x="381000" y="1524000"/>
            <a:ext cx="8382000" cy="4495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 indent="-3429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pic>
        <p:nvPicPr>
          <p:cNvPr id="1036" name="图片 1035" descr="new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24800" y="163513"/>
            <a:ext cx="868363" cy="6746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7" name="图片 1036" descr="new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696200" y="854075"/>
            <a:ext cx="1371600" cy="2714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8" name="直接连接符 1037"/>
          <p:cNvSpPr/>
          <p:nvPr/>
        </p:nvSpPr>
        <p:spPr>
          <a:xfrm>
            <a:off x="6629400" y="6400800"/>
            <a:ext cx="2438400" cy="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039" name="图片 1038" descr="logo3"/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contrast="41999"/>
          </a:blip>
          <a:stretch>
            <a:fillRect/>
          </a:stretch>
        </p:blipFill>
        <p:spPr>
          <a:xfrm>
            <a:off x="8077200" y="6119813"/>
            <a:ext cx="914400" cy="509587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110000"/>
        <a:buFont typeface="Wingdings" panose="05000000000000000000" pitchFamily="2" charset="2"/>
        <a:buBlip>
          <a:blip r:embed="rId16"/>
        </a:buBlip>
        <a:defRPr sz="32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n"/>
        <a:defRPr sz="28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panose="05000000000000000000" pitchFamily="2" charset="2"/>
        <a:buChar char="w"/>
        <a:defRPr sz="24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microsoft.com/office/2007/relationships/media" Target="../media/media1.m4a"/><Relationship Id="rId2" Type="http://schemas.openxmlformats.org/officeDocument/2006/relationships/audio" Target="../media/media1.m4a"/><Relationship Id="rId1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microsoft.com/office/2007/relationships/media" Target="../media/media2.m4a"/><Relationship Id="rId2" Type="http://schemas.openxmlformats.org/officeDocument/2006/relationships/audio" Target="../media/media2.m4a"/><Relationship Id="rId1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3" name="标题 4097"/>
          <p:cNvSpPr>
            <a:spLocks noGrp="1"/>
          </p:cNvSpPr>
          <p:nvPr>
            <p:ph type="ctrTitle" idx="4294967295"/>
          </p:nvPr>
        </p:nvSpPr>
        <p:spPr>
          <a:xfrm>
            <a:off x="1143000" y="1752600"/>
            <a:ext cx="7487285" cy="1066800"/>
          </a:xfrm>
        </p:spPr>
        <p:txBody>
          <a:bodyPr anchor="b" anchorCtr="0"/>
          <a:lstStyle>
            <a:lvl1pPr lvl="0">
              <a:buClrTx/>
              <a:buSzTx/>
              <a:buFontTx/>
              <a:defRPr/>
            </a:lvl1pPr>
          </a:lstStyle>
          <a:p>
            <a:pPr lvl="0" indent="0" defTabSz="914400"/>
            <a:r>
              <a:rPr lang="en-US" altLang="zh-CN">
                <a:latin typeface="Tahoma" panose="020B0604030504040204" pitchFamily="2" charset="0"/>
                <a:ea typeface="黑体" panose="02010609060101010101" pitchFamily="2" charset="-122"/>
              </a:rPr>
              <a:t>3.3</a:t>
            </a:r>
            <a:r>
              <a:rPr lang="zh-CN" altLang="en-US">
                <a:latin typeface="Tahoma" panose="020B0604030504040204" pitchFamily="2" charset="0"/>
                <a:ea typeface="黑体" panose="02010609060101010101" pitchFamily="2" charset="-122"/>
              </a:rPr>
              <a:t> </a:t>
            </a:r>
            <a:r>
              <a:rPr lang="zh-CN" altLang="en-US">
                <a:latin typeface="Tahoma" panose="020B0604030504040204" pitchFamily="2" charset="0"/>
                <a:ea typeface="黑体" panose="02010609060101010101" pitchFamily="2" charset="-122"/>
              </a:rPr>
              <a:t>转移和</a:t>
            </a:r>
            <a:r>
              <a:rPr lang="zh-CN" altLang="en-US">
                <a:latin typeface="Tahoma" panose="020B0604030504040204" pitchFamily="2" charset="0"/>
                <a:ea typeface="黑体" panose="02010609060101010101" pitchFamily="2" charset="-122"/>
              </a:rPr>
              <a:t>循环</a:t>
            </a:r>
            <a:endParaRPr lang="zh-CN" altLang="en-US">
              <a:latin typeface="Tahoma" panose="020B0604030504040204" pitchFamily="2" charset="0"/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2.4 </a:t>
            </a:r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2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1599" y="3887387"/>
            <a:ext cx="4186961" cy="2826550"/>
          </a:xfrm>
          <a:prstGeom prst="rect">
            <a:avLst/>
          </a:prstGeom>
        </p:spPr>
      </p:pic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709987" y="2472853"/>
            <a:ext cx="484139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2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、进位标志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CF   (Carry Flag)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1191210" y="2970864"/>
            <a:ext cx="676158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</a:rPr>
              <a:t>运算时从最高位向前产生了进位（或借位），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</a:rPr>
              <a:t>则</a:t>
            </a:r>
            <a:r>
              <a:rPr lang="en-US" altLang="zh-CN" sz="2400" b="1" dirty="0">
                <a:latin typeface="宋体" panose="02010600030101010101" pitchFamily="2" charset="-122"/>
              </a:rPr>
              <a:t>CF=1</a:t>
            </a:r>
            <a:r>
              <a:rPr lang="zh-CN" altLang="en-US" sz="2400" b="1" dirty="0">
                <a:latin typeface="宋体" panose="02010600030101010101" pitchFamily="2" charset="-122"/>
              </a:rPr>
              <a:t>；否则 </a:t>
            </a:r>
            <a:r>
              <a:rPr lang="en-US" altLang="zh-CN" sz="2400" b="1" dirty="0">
                <a:latin typeface="宋体" panose="02010600030101010101" pitchFamily="2" charset="-122"/>
              </a:rPr>
              <a:t>CF=0</a:t>
            </a:r>
            <a:r>
              <a:rPr lang="zh-CN" altLang="en-US" sz="2400" b="1" dirty="0">
                <a:latin typeface="宋体" panose="02010600030101010101" pitchFamily="2" charset="-122"/>
              </a:rPr>
              <a:t>。</a:t>
            </a:r>
            <a:endParaRPr lang="zh-CN" altLang="en-US" sz="2400" b="1" dirty="0">
              <a:latin typeface="宋体" panose="02010600030101010101" pitchFamily="2" charset="-122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487244" y="4249955"/>
            <a:ext cx="2685157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MOV  AH, 0FFH</a:t>
            </a:r>
            <a:endParaRPr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  <a:p>
            <a:pPr eaLnBrk="1" hangingPunct="1"/>
            <a:r>
              <a:rPr kumimoji="1"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ADD  AH,  2</a:t>
            </a:r>
            <a:endParaRPr kumimoji="1"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  <a:p>
            <a:pPr eaLnBrk="1" hangingPunct="1"/>
            <a:endParaRPr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  <a:p>
            <a:pPr eaLnBrk="1" hangingPunct="1"/>
            <a:r>
              <a:rPr kumimoji="1"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(A</a:t>
            </a:r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H) = 1</a:t>
            </a:r>
            <a:endParaRPr kumimoji="1" lang="zh-CN" altLang="en-US" sz="2800" b="1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656993" y="1469056"/>
            <a:ext cx="453040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、符号标志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SF   (Sign Flag)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1122788" y="1887215"/>
            <a:ext cx="740965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</a:rPr>
              <a:t>运算结果的最高二进制位为</a:t>
            </a:r>
            <a:r>
              <a:rPr lang="en-US" altLang="zh-CN" sz="2400" b="1" dirty="0"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</a:rPr>
              <a:t>，则</a:t>
            </a:r>
            <a:r>
              <a:rPr lang="en-US" altLang="zh-CN" sz="2400" b="1" dirty="0">
                <a:latin typeface="宋体" panose="02010600030101010101" pitchFamily="2" charset="-122"/>
              </a:rPr>
              <a:t>SF=1</a:t>
            </a:r>
            <a:r>
              <a:rPr lang="zh-CN" altLang="en-US" sz="2400" b="1" dirty="0">
                <a:latin typeface="宋体" panose="02010600030101010101" pitchFamily="2" charset="-122"/>
              </a:rPr>
              <a:t>，否则</a:t>
            </a:r>
            <a:r>
              <a:rPr lang="en-US" altLang="zh-CN" sz="2400" b="1" dirty="0">
                <a:latin typeface="宋体" panose="02010600030101010101" pitchFamily="2" charset="-122"/>
              </a:rPr>
              <a:t>SF=0</a:t>
            </a:r>
            <a:endParaRPr lang="zh-CN" altLang="en-US" sz="2400" b="1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dissolv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2" charset="0"/>
            </a:endParaRP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709987" y="2472853"/>
            <a:ext cx="515237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、溢出标志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OF   (Overflow Flag)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1115616" y="2970864"/>
            <a:ext cx="676158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</a:rPr>
              <a:t>运算结果超出了有符号数的范围，则 </a:t>
            </a:r>
            <a:r>
              <a:rPr lang="en-US" altLang="zh-CN" sz="2400" b="1" dirty="0">
                <a:latin typeface="宋体" panose="02010600030101010101" pitchFamily="2" charset="-122"/>
              </a:rPr>
              <a:t>OF=1</a:t>
            </a:r>
            <a:r>
              <a:rPr lang="zh-CN" altLang="en-US" sz="2400" b="1" dirty="0">
                <a:latin typeface="宋体" panose="02010600030101010101" pitchFamily="2" charset="-122"/>
              </a:rPr>
              <a:t>。</a:t>
            </a:r>
            <a:endParaRPr lang="zh-CN" altLang="en-US" sz="2400" b="1" dirty="0">
              <a:latin typeface="宋体" panose="02010600030101010101" pitchFamily="2" charset="-122"/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656993" y="1469056"/>
            <a:ext cx="422102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3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、零标志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ZF   (Zero Flag)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1122788" y="1887215"/>
            <a:ext cx="61855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</a:rPr>
              <a:t>运算结果为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，则 </a:t>
            </a:r>
            <a:r>
              <a:rPr lang="en-US" altLang="zh-CN" sz="2400" b="1" dirty="0">
                <a:latin typeface="宋体" panose="02010600030101010101" pitchFamily="2" charset="-122"/>
              </a:rPr>
              <a:t>ZF</a:t>
            </a:r>
            <a:r>
              <a:rPr lang="zh-CN" altLang="en-US" sz="2400" b="1" dirty="0">
                <a:latin typeface="宋体" panose="02010600030101010101" pitchFamily="2" charset="-122"/>
              </a:rPr>
              <a:t>＝</a:t>
            </a:r>
            <a:r>
              <a:rPr lang="en-US" altLang="zh-CN" sz="2400" b="1" dirty="0"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</a:rPr>
              <a:t>，否则 </a:t>
            </a:r>
            <a:r>
              <a:rPr lang="en-US" altLang="zh-CN" sz="2400" b="1" dirty="0">
                <a:latin typeface="宋体" panose="02010600030101010101" pitchFamily="2" charset="-122"/>
              </a:rPr>
              <a:t>ZF</a:t>
            </a:r>
            <a:r>
              <a:rPr lang="zh-CN" altLang="en-US" sz="2400" b="1" dirty="0">
                <a:latin typeface="宋体" panose="02010600030101010101" pitchFamily="2" charset="-122"/>
              </a:rPr>
              <a:t>＝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endParaRPr lang="zh-CN" altLang="en-US" sz="2400" b="1" dirty="0">
              <a:latin typeface="宋体" panose="02010600030101010101" pitchFamily="2" charset="-122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187450" y="3789045"/>
            <a:ext cx="3690620" cy="23069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MOV  AH, 0FFH</a:t>
            </a:r>
            <a:endParaRPr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  <a:p>
            <a:pPr eaLnBrk="1" hangingPunct="1"/>
            <a:r>
              <a:rPr kumimoji="1"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ADD  AH,  2</a:t>
            </a:r>
            <a:endParaRPr kumimoji="1"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  <a:p>
            <a:pPr eaLnBrk="1" hangingPunct="1"/>
            <a:endParaRPr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  <a:p>
            <a:pPr eaLnBrk="1" hangingPunct="1"/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(AH) = 1</a:t>
            </a:r>
            <a:endParaRPr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  <a:p>
            <a:pPr eaLnBrk="1" hangingPunct="1"/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CF=1</a:t>
            </a:r>
            <a:r>
              <a:rPr lang="zh-CN" altLang="en-US" sz="2400" b="1" dirty="0">
                <a:latin typeface="宋体" panose="02010600030101010101" pitchFamily="2" charset="-122"/>
                <a:ea typeface="楷体_GB2312" pitchFamily="49" charset="-122"/>
              </a:rPr>
              <a:t>， </a:t>
            </a:r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SF=0</a:t>
            </a:r>
            <a:endParaRPr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  <a:p>
            <a:pPr eaLnBrk="1" hangingPunct="1"/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ZF=0</a:t>
            </a:r>
            <a:r>
              <a:rPr lang="zh-CN" altLang="en-US" sz="2400" b="1" dirty="0">
                <a:latin typeface="宋体" panose="02010600030101010101" pitchFamily="2" charset="-122"/>
                <a:ea typeface="楷体_GB2312" pitchFamily="49" charset="-122"/>
              </a:rPr>
              <a:t>， </a:t>
            </a:r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OF=0</a:t>
            </a:r>
            <a:endParaRPr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</p:txBody>
      </p:sp>
    </p:spTree>
  </p:cSld>
  <p:clrMapOvr>
    <a:masterClrMapping/>
  </p:clrMapOvr>
  <p:transition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2" charset="0"/>
            </a:endParaRP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683895" y="1628775"/>
            <a:ext cx="7889875" cy="23069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、溢出标志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OF   (Overflow Flag)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硬件层的判断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方法：</a:t>
            </a:r>
            <a:endParaRPr lang="zh-CN" altLang="en-US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当出现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“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正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+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正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=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负、负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+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负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=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正、正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-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负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=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负、负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-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正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=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正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”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，产生溢出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”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例如，执行加法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时，两个加数的最高位相同，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且加的结果的最高位与加数最高位相反，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 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则 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OF=1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。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145" y="4004823"/>
            <a:ext cx="4079751" cy="2569067"/>
          </a:xfrm>
          <a:prstGeom prst="rect">
            <a:avLst/>
          </a:prstGeom>
        </p:spPr>
      </p:pic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5147945" y="4293235"/>
            <a:ext cx="3194050" cy="829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  <a:ea typeface="楷体_GB2312" pitchFamily="49" charset="-122"/>
              </a:rPr>
              <a:t>两个加数的最高位不同，则</a:t>
            </a:r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OF = 0</a:t>
            </a:r>
            <a:endParaRPr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</p:txBody>
      </p:sp>
    </p:spTree>
  </p:cSld>
  <p:clrMapOvr>
    <a:masterClrMapping/>
  </p:clrMapOvr>
  <p:transition>
    <p:dissolv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2" charset="0"/>
            </a:endParaRP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683895" y="1628775"/>
            <a:ext cx="7889875" cy="156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、溢出标志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OF   (Overflow Flag)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硬件层的判断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方法：</a:t>
            </a:r>
            <a:endParaRPr lang="zh-CN" altLang="en-US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当出现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“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  <a:sym typeface="+mn-ea"/>
              </a:rPr>
              <a:t>最高位的进位，和次高位的进位不相同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  <a:sym typeface="+mn-ea"/>
              </a:rPr>
              <a:t>”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，产生溢出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780" y="3428878"/>
            <a:ext cx="4079751" cy="2569067"/>
          </a:xfrm>
          <a:prstGeom prst="rect">
            <a:avLst/>
          </a:prstGeom>
        </p:spPr>
      </p:pic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5292090" y="3860800"/>
            <a:ext cx="3194050" cy="1198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例如，最高位的进位（即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CF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）为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，次高位的进位为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，则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OF = 0</a:t>
            </a:r>
            <a:endParaRPr lang="en-US" altLang="zh-CN" sz="2400" b="1" dirty="0">
              <a:latin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332423"/>
            <a:ext cx="6624662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200" b="1" i="0" dirty="0">
                <a:solidFill>
                  <a:schemeClr val="bg1"/>
                </a:solidFill>
                <a:latin typeface="Times New Roman" panose="02020603050405020304" pitchFamily="2" charset="0"/>
              </a:rPr>
              <a:t>码点空间、有符号数、无符号数</a:t>
            </a:r>
            <a:endParaRPr lang="zh-CN" altLang="en-US" sz="3200" b="1" i="0" dirty="0">
              <a:solidFill>
                <a:schemeClr val="bg1"/>
              </a:solidFill>
              <a:latin typeface="Times New Roman" panose="02020603050405020304" pitchFamily="2" charset="0"/>
            </a:endParaRP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539115" y="1628775"/>
            <a:ext cx="7889875" cy="2676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代数系统：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集合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A,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在集合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上定义的运算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f</a:t>
            </a:r>
            <a:r>
              <a:rPr lang="en-US" altLang="zh-CN" sz="2400" b="1" i="0" baseline="-25000" dirty="0">
                <a:solidFill>
                  <a:srgbClr val="000066"/>
                </a:solidFill>
                <a:latin typeface="宋体" panose="02010600030101010101" pitchFamily="2" charset="-122"/>
              </a:rPr>
              <a:t>1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, f</a:t>
            </a:r>
            <a:r>
              <a:rPr lang="en-US" altLang="zh-CN" sz="2400" b="1" i="0" baseline="-25000" dirty="0">
                <a:solidFill>
                  <a:srgbClr val="000066"/>
                </a:solidFill>
                <a:latin typeface="宋体" panose="02010600030101010101" pitchFamily="2" charset="-122"/>
              </a:rPr>
              <a:t>2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, ... f</a:t>
            </a:r>
            <a:r>
              <a:rPr lang="en-US" altLang="zh-CN" sz="2400" b="1" i="0" baseline="-25000" dirty="0">
                <a:solidFill>
                  <a:srgbClr val="000066"/>
                </a:solidFill>
                <a:latin typeface="宋体" panose="02010600030101010101" pitchFamily="2" charset="-122"/>
              </a:rPr>
              <a:t>n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组成的系统，称为代数系统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逻辑代数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系统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在硬件层次，二进制码点的集合，以及在二进制码点上定义的运算，称为逻辑代数。（见数字逻辑课程）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332423"/>
            <a:ext cx="6624662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en-US" altLang="zh-CN" sz="3200" b="1" i="0" dirty="0">
                <a:solidFill>
                  <a:schemeClr val="bg1"/>
                </a:solidFill>
                <a:latin typeface="Times New Roman" panose="02020603050405020304" pitchFamily="2" charset="0"/>
              </a:rPr>
              <a:t>2.4 </a:t>
            </a:r>
            <a:r>
              <a:rPr lang="zh-CN" altLang="en-US" sz="3200" b="1" i="0" dirty="0">
                <a:solidFill>
                  <a:schemeClr val="bg1"/>
                </a:solidFill>
                <a:latin typeface="Times New Roman" panose="02020603050405020304" pitchFamily="2" charset="0"/>
              </a:rPr>
              <a:t>码点空间、有符号数、无符号数</a:t>
            </a:r>
            <a:endParaRPr lang="zh-CN" altLang="en-US" sz="3200" b="1" i="0" dirty="0">
              <a:solidFill>
                <a:schemeClr val="bg1"/>
              </a:solidFill>
              <a:latin typeface="Times New Roman" panose="02020603050405020304" pitchFamily="2" charset="0"/>
            </a:endParaRP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467360" y="1628775"/>
            <a:ext cx="7889875" cy="3415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有符号数代数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系统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有符号数集合，在有符号数上定义的运算（有符号加、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有符号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减、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有符号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乘、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有符号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除）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,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称为有符号数代数系统。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SF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OF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是检查有符号运算的结果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无符号数代数系统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无符号数集合，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在有符号数上定义的运算（无符号加、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无符号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减、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无符号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乘、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无符号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除），称为无符号数代数系统。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  <a:sym typeface="+mn-ea"/>
            </a:endParaRPr>
          </a:p>
          <a:p>
            <a:pPr algn="l" eaLnBrk="1" hangingPunct="1"/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  <a:sym typeface="+mn-ea"/>
              </a:rPr>
              <a:t>CF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是检查无符号运算的结果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>
    <p:dissolv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332423"/>
            <a:ext cx="6624662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200" b="1" i="0" dirty="0">
                <a:solidFill>
                  <a:schemeClr val="bg1"/>
                </a:solidFill>
                <a:latin typeface="Times New Roman" panose="02020603050405020304" pitchFamily="2" charset="0"/>
              </a:rPr>
              <a:t>码点空间、有符号数、无符号数</a:t>
            </a:r>
            <a:endParaRPr lang="zh-CN" altLang="en-US" sz="3200" b="1" i="0" dirty="0">
              <a:solidFill>
                <a:schemeClr val="bg1"/>
              </a:solidFill>
              <a:latin typeface="Times New Roman" panose="02020603050405020304" pitchFamily="2" charset="0"/>
            </a:endParaRP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683895" y="1628775"/>
            <a:ext cx="7889875" cy="489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相同的码点集合，采用不同的对应法则，可以对应不同的数集：有符号数集、无符号数集、浮点数集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等。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有符号加减法、无符号加减法，对应的逻辑运算</a:t>
            </a:r>
            <a:r>
              <a:rPr lang="zh-CN" altLang="en-US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相同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，即使用相同的加减法指令。但运算结果的范围检查不同，即采用不同的标志位检查运算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结果。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有符号乘除法、无符号乘除法，对应的逻辑运算</a:t>
            </a:r>
            <a:r>
              <a:rPr lang="zh-CN" altLang="en-US" sz="2400" b="1" i="0" dirty="0">
                <a:solidFill>
                  <a:srgbClr val="FF0000"/>
                </a:solidFill>
                <a:latin typeface="宋体" panose="02010600030101010101" pitchFamily="2" charset="-122"/>
                <a:sym typeface="+mn-ea"/>
              </a:rPr>
              <a:t>不同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，即使用不同的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乘除法指令。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  <a:sym typeface="+mn-ea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>
    <p:dissolv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1" name="文本框 9221"/>
          <p:cNvSpPr txBox="1"/>
          <p:nvPr/>
        </p:nvSpPr>
        <p:spPr>
          <a:xfrm>
            <a:off x="735013" y="836613"/>
            <a:ext cx="4700587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2" name="文本框 9222"/>
          <p:cNvSpPr txBox="1"/>
          <p:nvPr/>
        </p:nvSpPr>
        <p:spPr>
          <a:xfrm>
            <a:off x="684213" y="304800"/>
            <a:ext cx="221742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条件转移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5123" name="文本框 9223"/>
          <p:cNvSpPr txBox="1"/>
          <p:nvPr/>
        </p:nvSpPr>
        <p:spPr>
          <a:xfrm>
            <a:off x="1547813" y="1773238"/>
            <a:ext cx="3960812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4" name="文本框 9224"/>
          <p:cNvSpPr txBox="1"/>
          <p:nvPr/>
        </p:nvSpPr>
        <p:spPr>
          <a:xfrm>
            <a:off x="1311275" y="1739900"/>
            <a:ext cx="2540000" cy="579438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5" name="文本框 9225"/>
          <p:cNvSpPr txBox="1"/>
          <p:nvPr/>
        </p:nvSpPr>
        <p:spPr>
          <a:xfrm>
            <a:off x="611188" y="1600200"/>
            <a:ext cx="7694612" cy="3382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lnSpc>
                <a:spcPct val="150000"/>
              </a:lnSpc>
            </a:pPr>
            <a:r>
              <a:rPr lang="zh-CN" altLang="en-US" sz="3200" b="1" i="0" dirty="0">
                <a:latin typeface="Times New Roman" panose="02020603050405020304" pitchFamily="2" charset="0"/>
              </a:rPr>
              <a:t>    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功能：由上一条指令所设的条件码来判别测试条件，满足条件则转移到指令所指地址去执行，否则循环执行。</a:t>
            </a:r>
            <a:endParaRPr lang="zh-CN" altLang="en-US" sz="2800" b="1" i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   满足条件时，当前（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IP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）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+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符号扩展到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16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位的位移量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→IP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。位移范围在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-128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～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127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之间。</a:t>
            </a:r>
            <a:endParaRPr lang="zh-CN" altLang="en-US" sz="2800" b="1" i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126" name="文本框 9227"/>
          <p:cNvSpPr txBox="1"/>
          <p:nvPr/>
        </p:nvSpPr>
        <p:spPr>
          <a:xfrm>
            <a:off x="1547813" y="3860800"/>
            <a:ext cx="184150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文本框 9221"/>
          <p:cNvSpPr txBox="1"/>
          <p:nvPr/>
        </p:nvSpPr>
        <p:spPr>
          <a:xfrm>
            <a:off x="735013" y="836613"/>
            <a:ext cx="4700587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6146" name="文本框 9222"/>
          <p:cNvSpPr txBox="1"/>
          <p:nvPr/>
        </p:nvSpPr>
        <p:spPr>
          <a:xfrm>
            <a:off x="684213" y="3048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简单条件转移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147" name="文本框 9223"/>
          <p:cNvSpPr txBox="1"/>
          <p:nvPr/>
        </p:nvSpPr>
        <p:spPr>
          <a:xfrm>
            <a:off x="1547813" y="1773238"/>
            <a:ext cx="3960812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6148" name="文本框 9224"/>
          <p:cNvSpPr txBox="1"/>
          <p:nvPr/>
        </p:nvSpPr>
        <p:spPr>
          <a:xfrm>
            <a:off x="1311275" y="1739900"/>
            <a:ext cx="2540000" cy="579438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6149" name="文本框 9225"/>
          <p:cNvSpPr txBox="1"/>
          <p:nvPr/>
        </p:nvSpPr>
        <p:spPr>
          <a:xfrm>
            <a:off x="611188" y="1600200"/>
            <a:ext cx="7694612" cy="201136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>
              <a:lnSpc>
                <a:spcPct val="150000"/>
              </a:lnSpc>
            </a:pPr>
            <a:r>
              <a:rPr lang="zh-CN" altLang="en-US" sz="2800" b="1" i="0" dirty="0">
                <a:solidFill>
                  <a:srgbClr val="363A78"/>
                </a:solidFill>
                <a:latin typeface="Times New Roman" panose="02020603050405020304" pitchFamily="2" charset="0"/>
              </a:rPr>
              <a:t>    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根据单个标志位 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CF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ZF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SF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OF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PF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的值确定是否转移。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  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格式：  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[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标号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:]  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操作符  短标号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  <a:sym typeface="宋体" panose="02010600030101010101" pitchFamily="2" charset="-122"/>
            </a:endParaRPr>
          </a:p>
        </p:txBody>
      </p:sp>
      <p:sp>
        <p:nvSpPr>
          <p:cNvPr id="6150" name="文本框 9227"/>
          <p:cNvSpPr txBox="1"/>
          <p:nvPr/>
        </p:nvSpPr>
        <p:spPr>
          <a:xfrm>
            <a:off x="1547813" y="3860800"/>
            <a:ext cx="184150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文本框 11268"/>
          <p:cNvSpPr txBox="1"/>
          <p:nvPr/>
        </p:nvSpPr>
        <p:spPr>
          <a:xfrm>
            <a:off x="900113" y="1557338"/>
            <a:ext cx="4805362" cy="43592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JZ / JE       ZF=1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JNZ / JNE     ZF=0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JS            SF=1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JNS           SF=0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JO            OF=1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JNO           OF=0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JC            CF=1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JNC           CF=0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JP / JPE      PF=1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JNP / JPO     PF=0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  <a:endParaRPr lang="zh-CN" altLang="en-US" sz="2800" b="1" i="0" dirty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170" name="文本框 11270"/>
          <p:cNvSpPr txBox="1"/>
          <p:nvPr/>
        </p:nvSpPr>
        <p:spPr>
          <a:xfrm>
            <a:off x="684213" y="3048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一、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简单条件转移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/>
          </p:cNvSpPr>
          <p:nvPr/>
        </p:nvSpPr>
        <p:spPr>
          <a:xfrm>
            <a:off x="457200" y="98425"/>
            <a:ext cx="8229600" cy="72517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ctr" anchorCtr="0"/>
          <a:lstStyle>
            <a:lvl1pPr marL="0" lvl="0" indent="0" algn="l" defTabSz="914400" eaLnBrk="1" fontAlgn="base" latinLnBrk="0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None/>
              <a:defRPr sz="4400" b="0" i="0" u="none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 typeface="Arial" panose="020B0604020202020204" pitchFamily="34" charset="0"/>
            </a:pPr>
            <a:r>
              <a:rPr lang="zh-CN" altLang="en-US" sz="40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主要内容</a:t>
            </a:r>
            <a:endParaRPr lang="zh-CN" altLang="en-US" sz="40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cs typeface="+mn-cs"/>
            </a:endParaRPr>
          </a:p>
        </p:txBody>
      </p:sp>
      <p:sp>
        <p:nvSpPr>
          <p:cNvPr id="4099" name="Rectangle 3"/>
          <p:cNvSpPr>
            <a:spLocks noGrp="1"/>
          </p:cNvSpPr>
          <p:nvPr>
            <p:ph type="body" idx="4294967295"/>
          </p:nvPr>
        </p:nvSpPr>
        <p:spPr>
          <a:xfrm>
            <a:off x="827405" y="1978025"/>
            <a:ext cx="7348855" cy="3930015"/>
          </a:xfrm>
        </p:spPr>
        <p:txBody>
          <a:bodyPr vert="horz" wrap="square" lIns="91440" tIns="45720" rIns="91440" bIns="45720" anchor="t" anchorCtr="0"/>
          <a:p>
            <a:pPr>
              <a:spcBef>
                <a:spcPts val="1600"/>
              </a:spcBef>
            </a:pPr>
            <a:r>
              <a:rPr lang="en-US" altLang="zh-CN" dirty="0">
                <a:solidFill>
                  <a:srgbClr val="FF0000"/>
                </a:solidFill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FF0000"/>
                </a:solidFill>
                <a:ea typeface="黑体" panose="02010609060101010101" pitchFamily="2" charset="-122"/>
              </a:rPr>
              <a:t>转移</a:t>
            </a:r>
            <a:r>
              <a:rPr lang="zh-CN" altLang="en-US" dirty="0">
                <a:solidFill>
                  <a:srgbClr val="FF0000"/>
                </a:solidFill>
                <a:ea typeface="黑体" panose="02010609060101010101" pitchFamily="2" charset="-122"/>
              </a:rPr>
              <a:t>指令</a:t>
            </a:r>
            <a:endParaRPr lang="zh-CN" altLang="en-US" dirty="0">
              <a:solidFill>
                <a:srgbClr val="FF0000"/>
              </a:solidFill>
              <a:ea typeface="黑体" panose="02010609060101010101" pitchFamily="2" charset="-122"/>
            </a:endParaRPr>
          </a:p>
          <a:p>
            <a:pPr>
              <a:spcBef>
                <a:spcPts val="1600"/>
              </a:spcBef>
            </a:pPr>
            <a:r>
              <a:rPr lang="en-US" altLang="zh-CN" dirty="0">
                <a:ea typeface="黑体" panose="02010609060101010101" pitchFamily="2" charset="-122"/>
              </a:rPr>
              <a:t> </a:t>
            </a:r>
            <a:r>
              <a:rPr lang="zh-CN" altLang="en-US" dirty="0">
                <a:ea typeface="黑体" panose="02010609060101010101" pitchFamily="2" charset="-122"/>
              </a:rPr>
              <a:t>分支程序</a:t>
            </a:r>
            <a:r>
              <a:rPr lang="zh-CN" altLang="en-US" dirty="0">
                <a:ea typeface="黑体" panose="02010609060101010101" pitchFamily="2" charset="-122"/>
              </a:rPr>
              <a:t>设计</a:t>
            </a:r>
            <a:endParaRPr lang="zh-CN" altLang="en-US" dirty="0">
              <a:ea typeface="黑体" panose="02010609060101010101" pitchFamily="2" charset="-122"/>
            </a:endParaRPr>
          </a:p>
          <a:p>
            <a:pPr>
              <a:spcBef>
                <a:spcPts val="1600"/>
              </a:spcBef>
            </a:pPr>
            <a:r>
              <a:rPr lang="zh-CN" altLang="en-US" dirty="0">
                <a:ea typeface="黑体" panose="02010609060101010101" pitchFamily="2" charset="-122"/>
              </a:rPr>
              <a:t> 循环程序</a:t>
            </a:r>
            <a:r>
              <a:rPr lang="zh-CN" altLang="en-US" dirty="0">
                <a:ea typeface="黑体" panose="02010609060101010101" pitchFamily="2" charset="-122"/>
              </a:rPr>
              <a:t>设计</a:t>
            </a:r>
            <a:endParaRPr lang="zh-CN" altLang="en-US" dirty="0">
              <a:ea typeface="黑体" panose="02010609060101010101" pitchFamily="2" charset="-122"/>
            </a:endParaRPr>
          </a:p>
          <a:p>
            <a:pPr>
              <a:spcBef>
                <a:spcPts val="1600"/>
              </a:spcBef>
            </a:pPr>
            <a:endParaRPr lang="zh-CN" altLang="en-US" dirty="0"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文本框 12310"/>
          <p:cNvSpPr txBox="1"/>
          <p:nvPr/>
        </p:nvSpPr>
        <p:spPr>
          <a:xfrm>
            <a:off x="684213" y="3048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简单条件转移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8194" name="组合 1073743584"/>
          <p:cNvGrpSpPr>
            <a:grpSpLocks noRot="1"/>
          </p:cNvGrpSpPr>
          <p:nvPr/>
        </p:nvGrpSpPr>
        <p:grpSpPr>
          <a:xfrm>
            <a:off x="611188" y="1555750"/>
            <a:ext cx="7423150" cy="4033838"/>
            <a:chOff x="1925" y="9396"/>
            <a:chExt cx="7795" cy="3320"/>
          </a:xfrm>
        </p:grpSpPr>
        <p:sp>
          <p:nvSpPr>
            <p:cNvPr id="8195" name="文本框 1073743585"/>
            <p:cNvSpPr txBox="1"/>
            <p:nvPr/>
          </p:nvSpPr>
          <p:spPr>
            <a:xfrm>
              <a:off x="8820" y="10488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Y</a:t>
              </a:r>
              <a:endParaRPr lang="zh-CN" altLang="en-US" b="1" i="0">
                <a:latin typeface="Times New Roman" panose="02020603050405020304" pitchFamily="2" charset="0"/>
              </a:endParaRP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196" name="文本框 1073743586"/>
            <p:cNvSpPr txBox="1"/>
            <p:nvPr/>
          </p:nvSpPr>
          <p:spPr>
            <a:xfrm>
              <a:off x="7200" y="11268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N</a:t>
              </a:r>
              <a:endParaRPr lang="zh-CN" altLang="en-US" b="1" i="0">
                <a:latin typeface="Times New Roman" panose="02020603050405020304" pitchFamily="2" charset="0"/>
              </a:endParaRP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197" name="文本框 1073743587"/>
            <p:cNvSpPr txBox="1"/>
            <p:nvPr/>
          </p:nvSpPr>
          <p:spPr>
            <a:xfrm>
              <a:off x="1925" y="9396"/>
              <a:ext cx="3656" cy="3320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例：</a:t>
              </a:r>
              <a:endParaRPr lang="zh-CN" altLang="en-US" sz="2400" b="1" i="0">
                <a:latin typeface="Times New Roman" panose="02020603050405020304" pitchFamily="2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	…</a:t>
              </a:r>
              <a:endParaRPr lang="zh-CN" altLang="en-US" sz="2400" b="1" i="0">
                <a:latin typeface="Times New Roman" panose="02020603050405020304" pitchFamily="2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	ADD AX, TEMP</a:t>
              </a:r>
              <a:endParaRPr lang="zh-CN" altLang="en-US" sz="2400" b="1" i="0">
                <a:latin typeface="Times New Roman" panose="02020603050405020304" pitchFamily="2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	JZ P2</a:t>
              </a:r>
              <a:endParaRPr lang="zh-CN" altLang="en-US" sz="2400" b="1" i="0">
                <a:latin typeface="Times New Roman" panose="02020603050405020304" pitchFamily="2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	(P1)</a:t>
              </a:r>
              <a:endParaRPr lang="zh-CN" altLang="en-US" sz="2400" b="1" i="0">
                <a:latin typeface="Times New Roman" panose="02020603050405020304" pitchFamily="2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P2:	…</a:t>
              </a:r>
              <a:endParaRPr lang="zh-CN" altLang="en-US" sz="2400" b="1" i="0">
                <a:latin typeface="Times New Roman" panose="02020603050405020304" pitchFamily="2" charset="0"/>
              </a:endParaRPr>
            </a:p>
            <a:p>
              <a:pPr>
                <a:lnSpc>
                  <a:spcPct val="150000"/>
                </a:lnSpc>
              </a:pPr>
              <a:endParaRPr lang="zh-CN" altLang="en-US" sz="2400" b="1" i="0">
                <a:latin typeface="Times New Roman" panose="02020603050405020304" pitchFamily="2" charset="0"/>
              </a:endParaRPr>
            </a:p>
          </p:txBody>
        </p:sp>
        <p:sp>
          <p:nvSpPr>
            <p:cNvPr id="8198" name="文本框 1073743588"/>
            <p:cNvSpPr txBox="1"/>
            <p:nvPr/>
          </p:nvSpPr>
          <p:spPr>
            <a:xfrm>
              <a:off x="6480" y="9864"/>
              <a:ext cx="252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(AX)+TEMP→AX</a:t>
              </a:r>
              <a:endParaRPr lang="zh-CN" altLang="en-US" b="1" i="0">
                <a:latin typeface="Times New Roman" panose="02020603050405020304" pitchFamily="2" charset="0"/>
              </a:endParaRP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199" name="流程图: 决策 1073743589"/>
            <p:cNvSpPr/>
            <p:nvPr/>
          </p:nvSpPr>
          <p:spPr>
            <a:xfrm>
              <a:off x="6660" y="10647"/>
              <a:ext cx="2160" cy="624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(AX)=0?</a:t>
              </a:r>
              <a:endParaRPr lang="zh-CN" altLang="en-US" b="1" i="0">
                <a:latin typeface="Times New Roman" panose="02020603050405020304" pitchFamily="2" charset="0"/>
              </a:endParaRP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200" name="文本框 1073743590"/>
            <p:cNvSpPr txBox="1"/>
            <p:nvPr/>
          </p:nvSpPr>
          <p:spPr>
            <a:xfrm>
              <a:off x="7200" y="11736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P1</a:t>
              </a:r>
              <a:endParaRPr lang="zh-CN" altLang="en-US" b="1" i="0">
                <a:latin typeface="Times New Roman" panose="02020603050405020304" pitchFamily="2" charset="0"/>
              </a:endParaRP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201" name="文本框 1073743591"/>
            <p:cNvSpPr txBox="1"/>
            <p:nvPr/>
          </p:nvSpPr>
          <p:spPr>
            <a:xfrm>
              <a:off x="8640" y="11736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P2</a:t>
              </a:r>
              <a:endParaRPr lang="zh-CN" altLang="en-US" b="1" i="0">
                <a:latin typeface="Times New Roman" panose="02020603050405020304" pitchFamily="2" charset="0"/>
              </a:endParaRP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202" name="直接连接符 1073743592"/>
            <p:cNvSpPr/>
            <p:nvPr/>
          </p:nvSpPr>
          <p:spPr>
            <a:xfrm>
              <a:off x="7740" y="9396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3" name="直接连接符 1073743593"/>
            <p:cNvSpPr/>
            <p:nvPr/>
          </p:nvSpPr>
          <p:spPr>
            <a:xfrm>
              <a:off x="7740" y="10332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4" name="直接连接符 1073743594"/>
            <p:cNvSpPr/>
            <p:nvPr/>
          </p:nvSpPr>
          <p:spPr>
            <a:xfrm>
              <a:off x="7740" y="11268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5" name="直接连接符 1073743595"/>
            <p:cNvSpPr/>
            <p:nvPr/>
          </p:nvSpPr>
          <p:spPr>
            <a:xfrm>
              <a:off x="8820" y="10956"/>
              <a:ext cx="3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6" name="直接连接符 1073743596"/>
            <p:cNvSpPr/>
            <p:nvPr/>
          </p:nvSpPr>
          <p:spPr>
            <a:xfrm>
              <a:off x="9180" y="10956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7" name="直接连接符 1073743597"/>
            <p:cNvSpPr/>
            <p:nvPr/>
          </p:nvSpPr>
          <p:spPr>
            <a:xfrm>
              <a:off x="7740" y="12204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8" name="直接连接符 1073743598"/>
            <p:cNvSpPr/>
            <p:nvPr/>
          </p:nvSpPr>
          <p:spPr>
            <a:xfrm>
              <a:off x="9180" y="12204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7" name="文本框 13315"/>
          <p:cNvSpPr txBox="1"/>
          <p:nvPr/>
        </p:nvSpPr>
        <p:spPr>
          <a:xfrm>
            <a:off x="592138" y="368300"/>
            <a:ext cx="6402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二、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无符号数条件转移指令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218" name="文本框 13316"/>
          <p:cNvSpPr txBox="1"/>
          <p:nvPr/>
        </p:nvSpPr>
        <p:spPr>
          <a:xfrm>
            <a:off x="755650" y="1339850"/>
            <a:ext cx="7435850" cy="5029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跟在比较指令之后，比较的对象为无符号数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比较结果有：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高于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高于等于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低于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低于等于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Above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：高于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below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：低于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equal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：等于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文本框 13315"/>
          <p:cNvSpPr txBox="1"/>
          <p:nvPr/>
        </p:nvSpPr>
        <p:spPr>
          <a:xfrm>
            <a:off x="592138" y="368300"/>
            <a:ext cx="6402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二、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无符号数条件转移指令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Arial" panose="020B0604020202020204" pitchFamily="34" charset="0"/>
            </a:endParaRPr>
          </a:p>
        </p:txBody>
      </p:sp>
      <p:sp>
        <p:nvSpPr>
          <p:cNvPr id="10242" name="文本框 13316"/>
          <p:cNvSpPr txBox="1"/>
          <p:nvPr/>
        </p:nvSpPr>
        <p:spPr>
          <a:xfrm>
            <a:off x="827405" y="1412875"/>
            <a:ext cx="7573010" cy="48310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</a:t>
            </a:r>
            <a:r>
              <a:rPr lang="en-US" altLang="zh-CN" sz="2800" b="1" i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A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/ JNBE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  <a:r>
              <a:rPr lang="en-US" altLang="zh-CN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高于则转移</a:t>
            </a:r>
            <a:r>
              <a:rPr lang="en-US" altLang="zh-CN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( CF=0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且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ZF=0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，转移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)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JAE / JNB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高于等于转移</a:t>
            </a:r>
            <a:r>
              <a:rPr lang="en-US" altLang="zh-CN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( CF=0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或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ZF=1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，转移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)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</a:t>
            </a:r>
            <a:r>
              <a:rPr lang="en-US" altLang="zh-CN" sz="2800" b="1" i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B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/ JNAE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低于则转移</a:t>
            </a:r>
            <a:r>
              <a:rPr lang="en-US" altLang="zh-CN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( CF=1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且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ZF=0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，转移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)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JBE / JNA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低于等于则转移</a:t>
            </a:r>
            <a:r>
              <a:rPr lang="en-US" altLang="zh-CN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( CF=1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或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ZF=1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，转移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)</a:t>
            </a:r>
            <a:endParaRPr lang="en-US" altLang="zh-CN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Text Box 5"/>
          <p:cNvSpPr txBox="1">
            <a:spLocks noChangeArrowheads="1"/>
          </p:cNvSpPr>
          <p:nvPr/>
        </p:nvSpPr>
        <p:spPr bwMode="auto">
          <a:xfrm>
            <a:off x="1835150" y="1557338"/>
            <a:ext cx="1841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15367" name="Text Box 7"/>
          <p:cNvSpPr txBox="1">
            <a:spLocks noChangeArrowheads="1"/>
          </p:cNvSpPr>
          <p:nvPr/>
        </p:nvSpPr>
        <p:spPr bwMode="auto">
          <a:xfrm>
            <a:off x="2123728" y="1208767"/>
            <a:ext cx="669674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int flag=0;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unsigned int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 = -1; //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=0xffffffff;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unsigned int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400" b="1" i="0" dirty="0">
                <a:latin typeface="宋体" panose="02010600030101010101" pitchFamily="2" charset="-122"/>
              </a:rPr>
              <a:t> = 3;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if (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 &gt;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400" b="1" i="0" dirty="0">
                <a:latin typeface="宋体" panose="02010600030101010101" pitchFamily="2" charset="-122"/>
              </a:rPr>
              <a:t>)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flag = 1;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  <p:sp>
        <p:nvSpPr>
          <p:cNvPr id="15369" name="Text Box 9"/>
          <p:cNvSpPr txBox="1">
            <a:spLocks noChangeArrowheads="1"/>
          </p:cNvSpPr>
          <p:nvPr/>
        </p:nvSpPr>
        <p:spPr bwMode="auto">
          <a:xfrm>
            <a:off x="395536" y="3212976"/>
            <a:ext cx="8497871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[flag],0 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800" b="1" i="0" dirty="0">
                <a:latin typeface="宋体" panose="02010600030101010101" pitchFamily="2" charset="-122"/>
              </a:rPr>
              <a:t>],0FFFFFFFFh 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800" b="1" i="0" dirty="0">
                <a:latin typeface="宋体" panose="02010600030101010101" pitchFamily="2" charset="-122"/>
              </a:rPr>
              <a:t>],3 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eax,dword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800" b="1" i="0" dirty="0">
                <a:latin typeface="宋体" panose="02010600030101010101" pitchFamily="2" charset="-122"/>
              </a:rPr>
              <a:t>] 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 err="1">
                <a:latin typeface="宋体" panose="02010600030101010101" pitchFamily="2" charset="-122"/>
              </a:rPr>
              <a:t>cmp</a:t>
            </a:r>
            <a:r>
              <a:rPr lang="en-US" altLang="zh-CN" sz="2800" b="1" i="0" dirty="0">
                <a:latin typeface="宋体" panose="02010600030101010101" pitchFamily="2" charset="-122"/>
              </a:rPr>
              <a:t>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eax,dword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800" b="1" i="0" dirty="0">
                <a:latin typeface="宋体" panose="02010600030101010101" pitchFamily="2" charset="-122"/>
              </a:rPr>
              <a:t>] 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00A517E3  </a:t>
            </a:r>
            <a:r>
              <a:rPr lang="en-US" altLang="zh-CN" sz="2800" b="1" i="0" dirty="0" err="1">
                <a:solidFill>
                  <a:srgbClr val="FF0000"/>
                </a:solidFill>
                <a:latin typeface="宋体" panose="02010600030101010101" pitchFamily="2" charset="-122"/>
              </a:rPr>
              <a:t>jbe</a:t>
            </a:r>
            <a:r>
              <a:rPr lang="en-US" altLang="zh-CN" sz="2800" b="1" i="0" dirty="0">
                <a:latin typeface="宋体" panose="02010600030101010101" pitchFamily="2" charset="-122"/>
              </a:rPr>
              <a:t>  main+4Ch (0A517ECh)</a:t>
            </a:r>
            <a:r>
              <a:rPr lang="en-US" altLang="zh-CN" sz="2400" b="1" i="0" dirty="0">
                <a:latin typeface="宋体" panose="02010600030101010101" pitchFamily="2" charset="-122"/>
              </a:rPr>
              <a:t>//</a:t>
            </a:r>
            <a:r>
              <a:rPr lang="zh-CN" altLang="en-US" sz="2400" b="1" i="0" dirty="0">
                <a:latin typeface="宋体" panose="02010600030101010101" pitchFamily="2" charset="-122"/>
              </a:rPr>
              <a:t>机器码</a:t>
            </a:r>
            <a:r>
              <a:rPr lang="en-US" altLang="zh-CN" sz="2400" b="1" i="0" dirty="0">
                <a:latin typeface="宋体" panose="02010600030101010101" pitchFamily="2" charset="-122"/>
              </a:rPr>
              <a:t> 76 </a:t>
            </a: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07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00A517E5  </a:t>
            </a:r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[flag],1</a:t>
            </a:r>
            <a:endParaRPr lang="en-US" altLang="zh-CN" sz="2800" b="1" i="0" dirty="0">
              <a:solidFill>
                <a:srgbClr val="FF0000"/>
              </a:solidFill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00A517EC</a:t>
            </a:r>
            <a:r>
              <a:rPr lang="en-US" altLang="zh-CN" sz="2800" b="1" i="0" dirty="0">
                <a:latin typeface="宋体" panose="02010600030101010101" pitchFamily="2" charset="-122"/>
              </a:rPr>
              <a:t>  ……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592138" y="368300"/>
            <a:ext cx="550503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6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.</a:t>
            </a:r>
            <a:r>
              <a:rPr lang="en-US" altLang="zh-CN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.</a:t>
            </a:r>
            <a:r>
              <a:rPr lang="en-US" altLang="zh-CN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无符号条件转移指令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3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3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7" grpId="0" bldLvl="0" animBg="1"/>
      <p:bldP spid="15369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5" name="文本框 13315"/>
          <p:cNvSpPr txBox="1"/>
          <p:nvPr/>
        </p:nvSpPr>
        <p:spPr>
          <a:xfrm>
            <a:off x="611188" y="333375"/>
            <a:ext cx="5386387" cy="70008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三、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有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符号数条件转移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1266" name="文本框 13316"/>
          <p:cNvSpPr txBox="1"/>
          <p:nvPr/>
        </p:nvSpPr>
        <p:spPr>
          <a:xfrm>
            <a:off x="682625" y="1339850"/>
            <a:ext cx="7435850" cy="5029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跟在比较指令之后，比较的对象为有符号数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比较结果有：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大于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大于等于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小于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小于等于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greate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：大于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little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：小于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equal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：等于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文本框 13315"/>
          <p:cNvSpPr txBox="1"/>
          <p:nvPr/>
        </p:nvSpPr>
        <p:spPr>
          <a:xfrm>
            <a:off x="592138" y="368300"/>
            <a:ext cx="5386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三、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有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符号数条件转移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Arial" panose="020B0604020202020204" pitchFamily="34" charset="0"/>
            </a:endParaRPr>
          </a:p>
        </p:txBody>
      </p:sp>
      <p:sp>
        <p:nvSpPr>
          <p:cNvPr id="12290" name="文本框 13316"/>
          <p:cNvSpPr txBox="1"/>
          <p:nvPr/>
        </p:nvSpPr>
        <p:spPr>
          <a:xfrm>
            <a:off x="827405" y="1519555"/>
            <a:ext cx="7609840" cy="48310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</a:t>
            </a:r>
            <a:r>
              <a:rPr lang="en-US" altLang="zh-CN" sz="2800" b="1" i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G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/ JNLE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大于则转移（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当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SF=OF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且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ZF=0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时，转移）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JGE / JNL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大于等于转移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（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当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SF=OF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或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ZF=1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时，转移）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</a:t>
            </a:r>
            <a:r>
              <a:rPr lang="en-US" altLang="zh-CN" sz="2800" b="1" i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L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/ JNGE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小于则转移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（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当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SF</a:t>
            </a:r>
            <a:r>
              <a:rPr lang="en-US" altLang="zh-CN" sz="2800" b="1" i="0" dirty="0">
                <a:latin typeface="宋体" panose="02010600030101010101" pitchFamily="2" charset="-122"/>
                <a:cs typeface="Times New Roman" panose="02020603050405020304" pitchFamily="2" charset="0"/>
                <a:sym typeface="+mn-ea"/>
              </a:rPr>
              <a:t>≠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OF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且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ZF=0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时，转移）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JLE / JNG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小于等于转移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（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当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SF</a:t>
            </a:r>
            <a:r>
              <a:rPr lang="en-US" altLang="zh-CN" sz="2800" b="1" i="0" dirty="0">
                <a:latin typeface="宋体" panose="02010600030101010101" pitchFamily="2" charset="-122"/>
                <a:cs typeface="Times New Roman" panose="02020603050405020304" pitchFamily="2" charset="0"/>
                <a:sym typeface="+mn-ea"/>
              </a:rPr>
              <a:t>≠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OF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或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ZF=1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时，转移）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文本框 13315"/>
          <p:cNvSpPr txBox="1"/>
          <p:nvPr/>
        </p:nvSpPr>
        <p:spPr>
          <a:xfrm>
            <a:off x="592138" y="368300"/>
            <a:ext cx="5386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三、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有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符号数条件转移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4103" name="组合 1"/>
          <p:cNvGrpSpPr/>
          <p:nvPr/>
        </p:nvGrpSpPr>
        <p:grpSpPr>
          <a:xfrm>
            <a:off x="755650" y="2288540"/>
            <a:ext cx="8038598" cy="3290570"/>
            <a:chOff x="2437" y="3416"/>
            <a:chExt cx="9317" cy="5182"/>
          </a:xfrm>
        </p:grpSpPr>
        <p:sp>
          <p:nvSpPr>
            <p:cNvPr id="4104" name="文本框 9227"/>
            <p:cNvSpPr txBox="1"/>
            <p:nvPr/>
          </p:nvSpPr>
          <p:spPr>
            <a:xfrm>
              <a:off x="2437" y="6080"/>
              <a:ext cx="290" cy="91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p>
              <a:endParaRPr lang="zh-CN" altLang="en-US" sz="3200" b="1" i="0" dirty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06" name="文本框 87044"/>
            <p:cNvSpPr txBox="1"/>
            <p:nvPr/>
          </p:nvSpPr>
          <p:spPr>
            <a:xfrm>
              <a:off x="3236" y="4858"/>
              <a:ext cx="5850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p>
              <a:r>
                <a:rPr lang="en-US" altLang="zh-CN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AX, BX</a:t>
              </a:r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同号</a:t>
              </a:r>
              <a:r>
                <a:rPr lang="en-US" altLang="zh-CN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  ==&gt;  OF = 0</a:t>
              </a:r>
              <a:endPara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107" name="文本框 87045"/>
            <p:cNvSpPr txBox="1"/>
            <p:nvPr/>
          </p:nvSpPr>
          <p:spPr>
            <a:xfrm>
              <a:off x="3186" y="7518"/>
              <a:ext cx="2704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p>
              <a:pPr algn="l"/>
              <a:r>
                <a:rPr lang="en-US" altLang="zh-CN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  <a:sym typeface="+mn-ea"/>
                </a:rPr>
                <a:t>AX, BX</a:t>
              </a:r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  <a:sym typeface="+mn-ea"/>
                </a:rPr>
                <a:t>异号</a:t>
              </a:r>
              <a:endPara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108" name="文本框 87046"/>
            <p:cNvSpPr txBox="1"/>
            <p:nvPr/>
          </p:nvSpPr>
          <p:spPr>
            <a:xfrm>
              <a:off x="8196" y="3416"/>
              <a:ext cx="3558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p>
              <a:r>
                <a:rPr lang="en-US" altLang="zh-CN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SF = 0   </a:t>
              </a:r>
              <a:r>
                <a:rPr lang="zh-CN" altLang="en-US" sz="2400" i="0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∴</a:t>
              </a:r>
              <a:r>
                <a:rPr lang="en-US" altLang="zh-CN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 </a:t>
              </a:r>
              <a:r>
                <a:rPr lang="en-US" altLang="zh-CN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AX &gt; BX</a:t>
              </a:r>
              <a:endPara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110" name="左大括号 87049"/>
            <p:cNvSpPr/>
            <p:nvPr/>
          </p:nvSpPr>
          <p:spPr>
            <a:xfrm>
              <a:off x="2636" y="5242"/>
              <a:ext cx="600" cy="2520"/>
            </a:xfrm>
            <a:prstGeom prst="leftBrace">
              <a:avLst>
                <a:gd name="adj1" fmla="val 35000"/>
                <a:gd name="adj2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 sz="2400" b="1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12" name="左大括号 87051"/>
            <p:cNvSpPr/>
            <p:nvPr/>
          </p:nvSpPr>
          <p:spPr>
            <a:xfrm>
              <a:off x="5358" y="7158"/>
              <a:ext cx="480" cy="1440"/>
            </a:xfrm>
            <a:prstGeom prst="leftBrace">
              <a:avLst>
                <a:gd name="adj1" fmla="val 25000"/>
                <a:gd name="adj2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 sz="2400" b="1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</p:grpSp>
      <p:sp>
        <p:nvSpPr>
          <p:cNvPr id="2" name="文本框 13316"/>
          <p:cNvSpPr txBox="1"/>
          <p:nvPr/>
        </p:nvSpPr>
        <p:spPr>
          <a:xfrm>
            <a:off x="827405" y="1519555"/>
            <a:ext cx="6602095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例如：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SUB  AX, BX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左大括号 87051"/>
          <p:cNvSpPr/>
          <p:nvPr/>
        </p:nvSpPr>
        <p:spPr>
          <a:xfrm>
            <a:off x="5220288" y="2693035"/>
            <a:ext cx="414138" cy="914400"/>
          </a:xfrm>
          <a:prstGeom prst="leftBrace">
            <a:avLst>
              <a:gd name="adj1" fmla="val 25000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 anchorCtr="0"/>
          <a:p>
            <a:endParaRPr lang="zh-CN" altLang="en-US" sz="2400" b="1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sp>
        <p:nvSpPr>
          <p:cNvPr id="4" name="文本框 87046"/>
          <p:cNvSpPr txBox="1"/>
          <p:nvPr/>
        </p:nvSpPr>
        <p:spPr>
          <a:xfrm>
            <a:off x="5724525" y="3068955"/>
            <a:ext cx="41605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SF = 1   </a:t>
            </a:r>
            <a:r>
              <a:rPr lang="zh-CN" altLang="en-US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∴</a:t>
            </a:r>
            <a:r>
              <a:rPr lang="en-US" altLang="zh-CN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 &lt; BX</a:t>
            </a:r>
            <a:endParaRPr lang="en-US" altLang="zh-CN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" name="文本框 87046"/>
          <p:cNvSpPr txBox="1"/>
          <p:nvPr/>
        </p:nvSpPr>
        <p:spPr>
          <a:xfrm>
            <a:off x="4021455" y="4206875"/>
            <a:ext cx="12255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OF = 0</a:t>
            </a:r>
            <a:endParaRPr lang="en-US" altLang="zh-CN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6" name="文本框 87046"/>
          <p:cNvSpPr txBox="1"/>
          <p:nvPr/>
        </p:nvSpPr>
        <p:spPr>
          <a:xfrm>
            <a:off x="3959225" y="5445125"/>
            <a:ext cx="12255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OF = 1</a:t>
            </a:r>
            <a:endParaRPr lang="en-US" altLang="zh-CN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" name="左大括号 87051"/>
          <p:cNvSpPr/>
          <p:nvPr/>
        </p:nvSpPr>
        <p:spPr>
          <a:xfrm>
            <a:off x="5220288" y="3933190"/>
            <a:ext cx="414138" cy="914400"/>
          </a:xfrm>
          <a:prstGeom prst="leftBrace">
            <a:avLst>
              <a:gd name="adj1" fmla="val 25000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 anchorCtr="0"/>
          <a:p>
            <a:endParaRPr lang="zh-CN" altLang="en-US" sz="2400" b="1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sp>
        <p:nvSpPr>
          <p:cNvPr id="8" name="左大括号 87051"/>
          <p:cNvSpPr/>
          <p:nvPr/>
        </p:nvSpPr>
        <p:spPr>
          <a:xfrm>
            <a:off x="5246958" y="5173345"/>
            <a:ext cx="414138" cy="914400"/>
          </a:xfrm>
          <a:prstGeom prst="leftBrace">
            <a:avLst>
              <a:gd name="adj1" fmla="val 25000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 anchorCtr="0"/>
          <a:p>
            <a:endParaRPr lang="zh-CN" altLang="en-US" sz="2400" b="1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sp>
        <p:nvSpPr>
          <p:cNvPr id="9" name="文本框 87046"/>
          <p:cNvSpPr txBox="1"/>
          <p:nvPr/>
        </p:nvSpPr>
        <p:spPr>
          <a:xfrm>
            <a:off x="5796280" y="5102225"/>
            <a:ext cx="5187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=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负，且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SF = 1    </a:t>
            </a:r>
            <a:r>
              <a:rPr lang="zh-CN" altLang="en-US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∴</a:t>
            </a:r>
            <a:r>
              <a:rPr lang="en-US" altLang="zh-CN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 &gt; BX</a:t>
            </a:r>
            <a:endParaRPr lang="en-US" altLang="zh-CN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1" name="文本框 87046"/>
          <p:cNvSpPr txBox="1"/>
          <p:nvPr/>
        </p:nvSpPr>
        <p:spPr>
          <a:xfrm>
            <a:off x="5868035" y="4509135"/>
            <a:ext cx="5187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=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负，即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SF = 1    </a:t>
            </a:r>
            <a:r>
              <a:rPr lang="zh-CN" altLang="en-US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∴</a:t>
            </a:r>
            <a:r>
              <a:rPr lang="en-US" altLang="zh-CN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 &lt; BX</a:t>
            </a:r>
            <a:endParaRPr lang="en-US" altLang="zh-CN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2" name="文本框 87046"/>
          <p:cNvSpPr txBox="1"/>
          <p:nvPr/>
        </p:nvSpPr>
        <p:spPr>
          <a:xfrm>
            <a:off x="5923280" y="3916045"/>
            <a:ext cx="5187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=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正，即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SF = 0    </a:t>
            </a:r>
            <a:r>
              <a:rPr lang="zh-CN" altLang="en-US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∴</a:t>
            </a:r>
            <a:r>
              <a:rPr lang="en-US" altLang="zh-CN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 &gt; BX</a:t>
            </a:r>
            <a:endParaRPr lang="en-US" altLang="zh-CN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3" name="文本框 87046"/>
          <p:cNvSpPr txBox="1"/>
          <p:nvPr/>
        </p:nvSpPr>
        <p:spPr>
          <a:xfrm>
            <a:off x="5868035" y="5825490"/>
            <a:ext cx="5187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=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正，且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SF = 0    </a:t>
            </a:r>
            <a:r>
              <a:rPr lang="zh-CN" altLang="en-US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∴</a:t>
            </a:r>
            <a:r>
              <a:rPr lang="en-US" altLang="zh-CN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 &lt; BX</a:t>
            </a:r>
            <a:endParaRPr lang="en-US" altLang="zh-CN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3" name="文本框 15364"/>
          <p:cNvSpPr txBox="1"/>
          <p:nvPr/>
        </p:nvSpPr>
        <p:spPr>
          <a:xfrm>
            <a:off x="1835150" y="1557338"/>
            <a:ext cx="184150" cy="57943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13314" name="文本框 15366"/>
          <p:cNvSpPr txBox="1"/>
          <p:nvPr/>
        </p:nvSpPr>
        <p:spPr>
          <a:xfrm>
            <a:off x="971550" y="1557338"/>
            <a:ext cx="7416800" cy="26511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>
              <a:lnSpc>
                <a:spcPct val="150000"/>
              </a:lnSpc>
            </a:pP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使用转移指令时应注意：</a:t>
            </a:r>
            <a:endParaRPr lang="zh-CN" altLang="en-US" sz="28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CMP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比较指令本身无法分别有、无符号数，它比较的是否有符号，由后面的转移指令确定。</a:t>
            </a:r>
            <a:endParaRPr lang="zh-CN" altLang="en-US" sz="28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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转移指令的转移范围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-128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～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127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。</a:t>
            </a:r>
            <a:endParaRPr lang="zh-CN" altLang="en-US" sz="28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3315" name="文本框 15369"/>
          <p:cNvSpPr txBox="1"/>
          <p:nvPr/>
        </p:nvSpPr>
        <p:spPr>
          <a:xfrm>
            <a:off x="1795463" y="5729288"/>
            <a:ext cx="184150" cy="57943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13316" name="文本框 15372"/>
          <p:cNvSpPr txBox="1"/>
          <p:nvPr/>
        </p:nvSpPr>
        <p:spPr>
          <a:xfrm>
            <a:off x="592138" y="368300"/>
            <a:ext cx="5386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三、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有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符号数条件转移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文本框 15364"/>
          <p:cNvSpPr txBox="1"/>
          <p:nvPr/>
        </p:nvSpPr>
        <p:spPr>
          <a:xfrm>
            <a:off x="1835150" y="1557338"/>
            <a:ext cx="184150" cy="57943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14338" name="文本框 15369"/>
          <p:cNvSpPr txBox="1"/>
          <p:nvPr/>
        </p:nvSpPr>
        <p:spPr>
          <a:xfrm>
            <a:off x="1795463" y="5729288"/>
            <a:ext cx="184150" cy="57943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14339" name="文本框 15372"/>
          <p:cNvSpPr txBox="1"/>
          <p:nvPr/>
        </p:nvSpPr>
        <p:spPr>
          <a:xfrm>
            <a:off x="592138" y="368300"/>
            <a:ext cx="5386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三、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有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符号数条件转移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73743602" name="文本框 1073743601"/>
          <p:cNvSpPr txBox="1">
            <a:spLocks noRot="1"/>
          </p:cNvSpPr>
          <p:nvPr/>
        </p:nvSpPr>
        <p:spPr>
          <a:xfrm>
            <a:off x="682625" y="1700213"/>
            <a:ext cx="6997700" cy="2947988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p>
            <a:pPr>
              <a:lnSpc>
                <a:spcPct val="150000"/>
              </a:lnSpc>
            </a:pP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MOV AL, -40H</a:t>
            </a:r>
            <a:endParaRPr lang="zh-CN" altLang="en-US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CMP AL, 50H</a:t>
            </a:r>
            <a:endParaRPr lang="zh-CN" altLang="en-US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JG L1; 比较的是有符号数，（-40H）＜50H，不转移</a:t>
            </a:r>
            <a:endParaRPr lang="zh-CN" altLang="en-US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 marL="266700" indent="266700">
              <a:lnSpc>
                <a:spcPct val="150000"/>
              </a:lnSpc>
            </a:pPr>
            <a:r>
              <a:rPr lang="en-US" altLang="zh-CN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…</a:t>
            </a:r>
            <a:endParaRPr lang="zh-CN" altLang="en-US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L1:		</a:t>
            </a:r>
            <a:endParaRPr lang="zh-CN" altLang="en-US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 marL="266700" indent="266700">
              <a:lnSpc>
                <a:spcPct val="150000"/>
              </a:lnSpc>
            </a:pPr>
            <a:r>
              <a:rPr lang="en-US" altLang="zh-CN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…</a:t>
            </a:r>
            <a:endParaRPr lang="zh-CN" altLang="en-US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</p:txBody>
      </p:sp>
      <p:sp>
        <p:nvSpPr>
          <p:cNvPr id="14341" name="文本框 99"/>
          <p:cNvSpPr txBox="1"/>
          <p:nvPr/>
        </p:nvSpPr>
        <p:spPr>
          <a:xfrm>
            <a:off x="898525" y="4940300"/>
            <a:ext cx="7158038" cy="82391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若将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JG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换为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JA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，就变成无符号数了，此时，（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AL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=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-40H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）补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=C0H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＞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50H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，转移。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592138" y="368300"/>
            <a:ext cx="430339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有符号条件转移指令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1835150" y="1557338"/>
            <a:ext cx="1841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2123728" y="1208767"/>
            <a:ext cx="669674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int flag=0;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int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 = -1; //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=0xffffffff;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int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400" b="1" i="0" dirty="0">
                <a:latin typeface="宋体" panose="02010600030101010101" pitchFamily="2" charset="-122"/>
              </a:rPr>
              <a:t> = 3;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if (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 &gt;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400" b="1" i="0" dirty="0">
                <a:latin typeface="宋体" panose="02010600030101010101" pitchFamily="2" charset="-122"/>
              </a:rPr>
              <a:t>)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flag = 1;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  <p:sp>
        <p:nvSpPr>
          <p:cNvPr id="14" name="Text Box 9"/>
          <p:cNvSpPr txBox="1">
            <a:spLocks noChangeArrowheads="1"/>
          </p:cNvSpPr>
          <p:nvPr/>
        </p:nvSpPr>
        <p:spPr bwMode="auto">
          <a:xfrm>
            <a:off x="395536" y="3212976"/>
            <a:ext cx="8497871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[flag],0 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800" b="1" i="0" dirty="0">
                <a:latin typeface="宋体" panose="02010600030101010101" pitchFamily="2" charset="-122"/>
              </a:rPr>
              <a:t>],0FFFFFFFFh 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800" b="1" i="0" dirty="0">
                <a:latin typeface="宋体" panose="02010600030101010101" pitchFamily="2" charset="-122"/>
              </a:rPr>
              <a:t>],3 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eax,dword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800" b="1" i="0" dirty="0">
                <a:latin typeface="宋体" panose="02010600030101010101" pitchFamily="2" charset="-122"/>
              </a:rPr>
              <a:t>] 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 err="1">
                <a:latin typeface="宋体" panose="02010600030101010101" pitchFamily="2" charset="-122"/>
              </a:rPr>
              <a:t>cmp</a:t>
            </a:r>
            <a:r>
              <a:rPr lang="en-US" altLang="zh-CN" sz="2800" b="1" i="0" dirty="0">
                <a:latin typeface="宋体" panose="02010600030101010101" pitchFamily="2" charset="-122"/>
              </a:rPr>
              <a:t>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eax,dword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800" b="1" i="0" dirty="0">
                <a:latin typeface="宋体" panose="02010600030101010101" pitchFamily="2" charset="-122"/>
              </a:rPr>
              <a:t>] 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00A517E3  </a:t>
            </a:r>
            <a:r>
              <a:rPr lang="en-US" altLang="zh-CN" sz="2800" b="1" i="0" dirty="0" err="1">
                <a:solidFill>
                  <a:srgbClr val="FF0000"/>
                </a:solidFill>
                <a:latin typeface="宋体" panose="02010600030101010101" pitchFamily="2" charset="-122"/>
              </a:rPr>
              <a:t>jle</a:t>
            </a:r>
            <a:r>
              <a:rPr lang="en-US" altLang="zh-CN" sz="2800" b="1" i="0" dirty="0">
                <a:latin typeface="宋体" panose="02010600030101010101" pitchFamily="2" charset="-122"/>
              </a:rPr>
              <a:t>  main+4Ch (0A517ECh)</a:t>
            </a:r>
            <a:r>
              <a:rPr lang="en-US" altLang="zh-CN" sz="2400" b="1" i="0" dirty="0">
                <a:latin typeface="宋体" panose="02010600030101010101" pitchFamily="2" charset="-122"/>
              </a:rPr>
              <a:t>//</a:t>
            </a:r>
            <a:r>
              <a:rPr lang="zh-CN" altLang="en-US" sz="2400" b="1" i="0" dirty="0">
                <a:latin typeface="宋体" panose="02010600030101010101" pitchFamily="2" charset="-122"/>
              </a:rPr>
              <a:t>机器码</a:t>
            </a:r>
            <a:r>
              <a:rPr lang="en-US" altLang="zh-CN" sz="2400" b="1" i="0" dirty="0">
                <a:latin typeface="宋体" panose="02010600030101010101" pitchFamily="2" charset="-122"/>
              </a:rPr>
              <a:t> 7E </a:t>
            </a: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07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00A517E5  </a:t>
            </a:r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[flag],1</a:t>
            </a:r>
            <a:endParaRPr lang="en-US" altLang="zh-CN" sz="2800" b="1" i="0" dirty="0">
              <a:solidFill>
                <a:srgbClr val="FF0000"/>
              </a:solidFill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00A517EC</a:t>
            </a:r>
            <a:r>
              <a:rPr lang="en-US" altLang="zh-CN" sz="2800" b="1" i="0" dirty="0">
                <a:latin typeface="宋体" panose="02010600030101010101" pitchFamily="2" charset="-122"/>
              </a:rPr>
              <a:t>  ……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4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文本框 9221"/>
          <p:cNvSpPr txBox="1"/>
          <p:nvPr/>
        </p:nvSpPr>
        <p:spPr>
          <a:xfrm>
            <a:off x="735013" y="836613"/>
            <a:ext cx="4700587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4098" name="文本框 9222"/>
          <p:cNvSpPr txBox="1"/>
          <p:nvPr/>
        </p:nvSpPr>
        <p:spPr>
          <a:xfrm>
            <a:off x="682625" y="260350"/>
            <a:ext cx="3538855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zh-CN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3.3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.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转移指令</a:t>
            </a:r>
            <a:endParaRPr lang="zh-CN" altLang="zh-CN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099" name="文本框 9223"/>
          <p:cNvSpPr txBox="1"/>
          <p:nvPr/>
        </p:nvSpPr>
        <p:spPr>
          <a:xfrm>
            <a:off x="1547813" y="1773238"/>
            <a:ext cx="3960812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4100" name="文本框 9224"/>
          <p:cNvSpPr txBox="1"/>
          <p:nvPr/>
        </p:nvSpPr>
        <p:spPr>
          <a:xfrm>
            <a:off x="1311275" y="1739900"/>
            <a:ext cx="2540000" cy="579438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4101" name="文本框 9225"/>
          <p:cNvSpPr txBox="1"/>
          <p:nvPr/>
        </p:nvSpPr>
        <p:spPr>
          <a:xfrm>
            <a:off x="466725" y="1339850"/>
            <a:ext cx="7694613" cy="13716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lnSpc>
                <a:spcPct val="150000"/>
              </a:lnSpc>
            </a:pPr>
            <a:r>
              <a:rPr lang="zh-CN" altLang="en-US" sz="2800" b="1" i="0" dirty="0">
                <a:solidFill>
                  <a:srgbClr val="002060"/>
                </a:solidFill>
                <a:latin typeface="宋体" panose="02010600030101010101" pitchFamily="2" charset="-122"/>
              </a:rPr>
              <a:t>    </a:t>
            </a:r>
            <a:r>
              <a:rPr lang="zh-CN" altLang="en-US" sz="2800" b="1" i="0">
                <a:solidFill>
                  <a:srgbClr val="002060"/>
                </a:solidFill>
                <a:latin typeface="宋体" panose="02010600030101010101" pitchFamily="2" charset="-122"/>
              </a:rPr>
              <a:t>特点：改变程序的执行顺序，即改变了指令指示器</a:t>
            </a:r>
            <a:r>
              <a:rPr lang="en-US" altLang="zh-CN" sz="2800" b="1" i="0">
                <a:solidFill>
                  <a:srgbClr val="002060"/>
                </a:solidFill>
                <a:latin typeface="宋体" panose="02010600030101010101" pitchFamily="2" charset="-122"/>
              </a:rPr>
              <a:t>IP</a:t>
            </a:r>
            <a:r>
              <a:rPr lang="zh-CN" altLang="en-US" sz="2800" b="1" i="0">
                <a:solidFill>
                  <a:srgbClr val="002060"/>
                </a:solidFill>
                <a:latin typeface="宋体" panose="02010600030101010101" pitchFamily="2" charset="-122"/>
              </a:rPr>
              <a:t>的内容。</a:t>
            </a:r>
            <a:endParaRPr lang="zh-CN" altLang="en-US" sz="2800" b="1" i="0">
              <a:solidFill>
                <a:srgbClr val="002060"/>
              </a:solidFill>
              <a:latin typeface="宋体" panose="02010600030101010101" pitchFamily="2" charset="-122"/>
            </a:endParaRPr>
          </a:p>
        </p:txBody>
      </p:sp>
      <p:sp>
        <p:nvSpPr>
          <p:cNvPr id="4102" name="文本框 87047"/>
          <p:cNvSpPr txBox="1"/>
          <p:nvPr/>
        </p:nvSpPr>
        <p:spPr>
          <a:xfrm>
            <a:off x="4356100" y="3429000"/>
            <a:ext cx="3954463" cy="4572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无符号数条件转移(4条)</a:t>
            </a:r>
            <a:endParaRPr lang="zh-CN" altLang="en-US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grpSp>
        <p:nvGrpSpPr>
          <p:cNvPr id="4103" name="组合 1"/>
          <p:cNvGrpSpPr/>
          <p:nvPr/>
        </p:nvGrpSpPr>
        <p:grpSpPr>
          <a:xfrm>
            <a:off x="717550" y="2781300"/>
            <a:ext cx="7061200" cy="3197225"/>
            <a:chOff x="954" y="3753"/>
            <a:chExt cx="11120" cy="5035"/>
          </a:xfrm>
        </p:grpSpPr>
        <p:sp>
          <p:nvSpPr>
            <p:cNvPr id="4104" name="文本框 9227"/>
            <p:cNvSpPr txBox="1"/>
            <p:nvPr/>
          </p:nvSpPr>
          <p:spPr>
            <a:xfrm>
              <a:off x="2437" y="6080"/>
              <a:ext cx="290" cy="91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p>
              <a:endParaRPr lang="zh-CN" altLang="en-US" sz="3200" b="1" i="0" dirty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05" name="文本框 87043"/>
            <p:cNvSpPr txBox="1"/>
            <p:nvPr/>
          </p:nvSpPr>
          <p:spPr>
            <a:xfrm>
              <a:off x="954" y="5710"/>
              <a:ext cx="1587" cy="1296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 anchorCtr="0">
              <a:spAutoFit/>
            </a:bodyPr>
            <a:p>
              <a:pPr algn="r"/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转移指令</a:t>
              </a:r>
              <a:endPara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106" name="文本框 87044"/>
            <p:cNvSpPr txBox="1"/>
            <p:nvPr/>
          </p:nvSpPr>
          <p:spPr>
            <a:xfrm>
              <a:off x="3236" y="4858"/>
              <a:ext cx="220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条件转移</a:t>
              </a:r>
              <a:endPara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107" name="文本框 87045"/>
            <p:cNvSpPr txBox="1"/>
            <p:nvPr/>
          </p:nvSpPr>
          <p:spPr>
            <a:xfrm>
              <a:off x="3186" y="7518"/>
              <a:ext cx="268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无条件转移</a:t>
              </a:r>
              <a:endPara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108" name="文本框 87046"/>
            <p:cNvSpPr txBox="1"/>
            <p:nvPr/>
          </p:nvSpPr>
          <p:spPr>
            <a:xfrm>
              <a:off x="6796" y="3753"/>
              <a:ext cx="484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简单条件转移 (10条)</a:t>
              </a:r>
              <a:endPara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109" name="文本框 87048"/>
            <p:cNvSpPr txBox="1"/>
            <p:nvPr/>
          </p:nvSpPr>
          <p:spPr>
            <a:xfrm>
              <a:off x="6746" y="5913"/>
              <a:ext cx="532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有符号数条件转移(4条)</a:t>
              </a:r>
              <a:endPara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110" name="左大括号 87049"/>
            <p:cNvSpPr/>
            <p:nvPr/>
          </p:nvSpPr>
          <p:spPr>
            <a:xfrm>
              <a:off x="2636" y="5242"/>
              <a:ext cx="600" cy="2520"/>
            </a:xfrm>
            <a:prstGeom prst="leftBrace">
              <a:avLst>
                <a:gd name="adj1" fmla="val 35000"/>
                <a:gd name="adj2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 sz="2400" b="1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11" name="左大括号 87050"/>
            <p:cNvSpPr/>
            <p:nvPr/>
          </p:nvSpPr>
          <p:spPr>
            <a:xfrm>
              <a:off x="6196" y="4117"/>
              <a:ext cx="480" cy="2280"/>
            </a:xfrm>
            <a:prstGeom prst="leftBrace">
              <a:avLst>
                <a:gd name="adj1" fmla="val 39319"/>
                <a:gd name="adj2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 sz="2400" b="1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12" name="左大括号 87051"/>
            <p:cNvSpPr/>
            <p:nvPr/>
          </p:nvSpPr>
          <p:spPr>
            <a:xfrm>
              <a:off x="6281" y="7297"/>
              <a:ext cx="480" cy="1440"/>
            </a:xfrm>
            <a:prstGeom prst="leftBrace">
              <a:avLst>
                <a:gd name="adj1" fmla="val 25000"/>
                <a:gd name="adj2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 sz="2400" b="1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13" name="文本框 87052"/>
            <p:cNvSpPr txBox="1"/>
            <p:nvPr/>
          </p:nvSpPr>
          <p:spPr>
            <a:xfrm>
              <a:off x="6831" y="6918"/>
              <a:ext cx="460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段内直接、段间直接</a:t>
              </a:r>
              <a:endPara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114" name="文本框 87053"/>
            <p:cNvSpPr txBox="1"/>
            <p:nvPr/>
          </p:nvSpPr>
          <p:spPr>
            <a:xfrm>
              <a:off x="6831" y="8068"/>
              <a:ext cx="460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段内间接、段间间接</a:t>
              </a:r>
              <a:endPara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1" name="文本框 95233"/>
          <p:cNvSpPr txBox="1"/>
          <p:nvPr/>
        </p:nvSpPr>
        <p:spPr>
          <a:xfrm>
            <a:off x="827088" y="260350"/>
            <a:ext cx="3743325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无条件转移指令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aphicFrame>
        <p:nvGraphicFramePr>
          <p:cNvPr id="95235" name="表格 95234"/>
          <p:cNvGraphicFramePr/>
          <p:nvPr/>
        </p:nvGraphicFramePr>
        <p:xfrm>
          <a:off x="827088" y="1555750"/>
          <a:ext cx="7632700" cy="4630738"/>
        </p:xfrm>
        <a:graphic>
          <a:graphicData uri="http://schemas.openxmlformats.org/drawingml/2006/table">
            <a:tbl>
              <a:tblPr/>
              <a:tblGrid>
                <a:gridCol w="2211388"/>
                <a:gridCol w="1830387"/>
                <a:gridCol w="3590925"/>
              </a:tblGrid>
              <a:tr h="812800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dirty="0"/>
                        <a:t>格式</a:t>
                      </a:r>
                      <a:endParaRPr lang="zh-CN" altLang="en-US" dirty="0"/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dirty="0"/>
                        <a:t>名称</a:t>
                      </a:r>
                      <a:endParaRPr lang="zh-CN" altLang="en-US" dirty="0"/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dirty="0"/>
                        <a:t>功能</a:t>
                      </a:r>
                      <a:endParaRPr lang="zh-CN" altLang="en-US" dirty="0"/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44563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JMP </a:t>
                      </a:r>
                      <a:r>
                        <a:rPr lang="zh-CN" altLang="en-US" dirty="0"/>
                        <a:t>标号</a:t>
                      </a:r>
                      <a:endParaRPr lang="zh-CN" altLang="en-US" dirty="0"/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段内直接</a:t>
                      </a:r>
                      <a:endParaRPr lang="zh-CN" altLang="en-US" dirty="0"/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(IP/EIP)+</a:t>
                      </a:r>
                      <a:r>
                        <a:rPr lang="zh-CN" altLang="en-US" dirty="0"/>
                        <a:t>位移量 </a:t>
                      </a:r>
                      <a:r>
                        <a:rPr lang="en-US" altLang="zh-CN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altLang="zh-CN"/>
                        <a:t> IP/EIP</a:t>
                      </a:r>
                      <a:endParaRPr lang="en-US" altLang="zh-CN"/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12800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JMP OPD</a:t>
                      </a:r>
                      <a:endParaRPr lang="en-US" altLang="zh-CN"/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段内间接</a:t>
                      </a:r>
                      <a:endParaRPr lang="zh-CN" altLang="en-US" dirty="0"/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(OPD) </a:t>
                      </a:r>
                      <a:r>
                        <a:rPr lang="en-US" altLang="zh-CN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altLang="zh-CN"/>
                        <a:t> IP/EIP</a:t>
                      </a:r>
                      <a:endParaRPr lang="en-US" altLang="zh-CN"/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30287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JMP </a:t>
                      </a:r>
                      <a:r>
                        <a:rPr lang="zh-CN" altLang="en-US" dirty="0"/>
                        <a:t>标号</a:t>
                      </a:r>
                      <a:endParaRPr lang="zh-CN" altLang="en-US" dirty="0"/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段间直接</a:t>
                      </a:r>
                      <a:endParaRPr lang="zh-CN" altLang="en-US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标号的</a:t>
                      </a:r>
                      <a:r>
                        <a:rPr lang="en-US" altLang="zh-CN"/>
                        <a:t>EA </a:t>
                      </a:r>
                      <a:r>
                        <a:rPr lang="en-US" altLang="zh-CN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altLang="zh-CN"/>
                        <a:t> IP/EIP</a:t>
                      </a:r>
                      <a:endParaRPr lang="en-US" altLang="zh-CN"/>
                    </a:p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段首址 </a:t>
                      </a:r>
                      <a:r>
                        <a:rPr lang="en-US" altLang="zh-CN">
                          <a:sym typeface="Wingdings" panose="05000000000000000000" pitchFamily="2" charset="2"/>
                        </a:rPr>
                        <a:t> CS</a:t>
                      </a:r>
                      <a:endParaRPr lang="en-US" altLang="zh-CN">
                        <a:sym typeface="Wingdings" panose="05000000000000000000" pitchFamily="2" charset="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30288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JMP OPD</a:t>
                      </a:r>
                      <a:endParaRPr lang="en-US" altLang="zh-CN"/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段间间接</a:t>
                      </a:r>
                      <a:endParaRPr lang="zh-CN" altLang="en-US" dirty="0"/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1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(OPD) </a:t>
                      </a:r>
                      <a:r>
                        <a:rPr lang="en-US" altLang="zh-CN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altLang="zh-CN"/>
                        <a:t> IP/EIP</a:t>
                      </a:r>
                      <a:endParaRPr lang="en-US" altLang="zh-CN"/>
                    </a:p>
                    <a:p>
                      <a:pPr marL="0" lvl="0" indent="0">
                        <a:buNone/>
                      </a:pPr>
                      <a:r>
                        <a:rPr lang="en-US" altLang="zh-CN"/>
                        <a:t>(OPD+2/4) </a:t>
                      </a:r>
                      <a:r>
                        <a:rPr lang="en-US" altLang="zh-CN">
                          <a:sym typeface="Wingdings" panose="05000000000000000000" pitchFamily="2" charset="2"/>
                        </a:rPr>
                        <a:t> CS</a:t>
                      </a:r>
                      <a:endParaRPr lang="en-US" altLang="zh-CN">
                        <a:sym typeface="Wingdings" panose="05000000000000000000" pitchFamily="2" charset="2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文本框 95233"/>
          <p:cNvSpPr txBox="1"/>
          <p:nvPr/>
        </p:nvSpPr>
        <p:spPr>
          <a:xfrm>
            <a:off x="827088" y="260350"/>
            <a:ext cx="3743325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无条件转移指令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6386" name="文本框 99"/>
          <p:cNvSpPr txBox="1"/>
          <p:nvPr/>
        </p:nvSpPr>
        <p:spPr>
          <a:xfrm>
            <a:off x="755650" y="1484313"/>
            <a:ext cx="7673975" cy="407860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C00000"/>
                </a:solidFill>
                <a:latin typeface="宋体" panose="02010600030101010101" pitchFamily="2" charset="-122"/>
              </a:rPr>
              <a:t>如：</a:t>
            </a:r>
            <a:r>
              <a:rPr lang="en-US" altLang="zh-CN" sz="2400" b="1" i="0">
                <a:solidFill>
                  <a:srgbClr val="C00000"/>
                </a:solidFill>
                <a:latin typeface="宋体" panose="02010600030101010101" pitchFamily="2" charset="-122"/>
              </a:rPr>
              <a:t>JMP WORD PTR [BX+TABLE]</a:t>
            </a:r>
            <a:endParaRPr lang="en-US" altLang="zh-CN" sz="2400" b="1" i="0">
              <a:solidFill>
                <a:srgbClr val="C00000"/>
              </a:solidFill>
              <a:latin typeface="宋体" panose="02010600030101010101" pitchFamily="2" charset="-122"/>
            </a:endParaRP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假定：（DS）=2000H，（BX）=1256H，TABLE=20A1H，（232F7H）=3280H。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则：PA = （DS）左移4位+（BX）+TABLE = 232F7H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执行后：（IP）=3280H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C00000"/>
                </a:solidFill>
                <a:latin typeface="宋体" panose="02010600030101010101" pitchFamily="2" charset="-122"/>
              </a:rPr>
              <a:t>如：JMP FAR PTR NEXT</a:t>
            </a:r>
            <a:endParaRPr lang="zh-CN" altLang="en-US" sz="2400" b="1" i="0">
              <a:solidFill>
                <a:srgbClr val="C00000"/>
              </a:solidFill>
              <a:latin typeface="宋体" panose="02010600030101010101" pitchFamily="2" charset="-122"/>
            </a:endParaRP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C00000"/>
                </a:solidFill>
                <a:latin typeface="宋体" panose="02010600030101010101" pitchFamily="2" charset="-122"/>
              </a:rPr>
              <a:t>如：JMP DWORD PTR [BX]</a:t>
            </a:r>
            <a:endParaRPr lang="zh-CN" altLang="en-US" sz="2400" b="1" i="0">
              <a:solidFill>
                <a:srgbClr val="C00000"/>
              </a:solidFill>
              <a:latin typeface="宋体" panose="02010600030101010101" pitchFamily="2" charset="-122"/>
            </a:endParaRP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（[BX]）→IP，（[BX]+2）→CS。注意是偏移地址[BX]所指内容。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AutoShape 10"/>
          <p:cNvSpPr>
            <a:spLocks noChangeArrowheads="1"/>
          </p:cNvSpPr>
          <p:nvPr/>
        </p:nvSpPr>
        <p:spPr bwMode="auto">
          <a:xfrm>
            <a:off x="5653088" y="3070225"/>
            <a:ext cx="2735262" cy="2663825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771" name="Text Box 4"/>
          <p:cNvSpPr txBox="1">
            <a:spLocks noChangeArrowheads="1"/>
          </p:cNvSpPr>
          <p:nvPr/>
        </p:nvSpPr>
        <p:spPr bwMode="auto">
          <a:xfrm>
            <a:off x="395288" y="1450975"/>
            <a:ext cx="75072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i="0" dirty="0">
                <a:latin typeface="宋体" panose="02010600030101010101" pitchFamily="2" charset="-122"/>
              </a:rPr>
              <a:t>例：根据不同的输入，执行不同的程序片段。</a:t>
            </a:r>
            <a:endParaRPr lang="zh-CN" altLang="en-US" sz="2800" b="1" i="0" dirty="0">
              <a:latin typeface="宋体" panose="02010600030101010101" pitchFamily="2" charset="-122"/>
            </a:endParaRPr>
          </a:p>
        </p:txBody>
      </p:sp>
      <p:sp>
        <p:nvSpPr>
          <p:cNvPr id="32773" name="Text Box 7"/>
          <p:cNvSpPr txBox="1">
            <a:spLocks noChangeArrowheads="1"/>
          </p:cNvSpPr>
          <p:nvPr/>
        </p:nvSpPr>
        <p:spPr bwMode="auto">
          <a:xfrm>
            <a:off x="1306513" y="1989138"/>
            <a:ext cx="4297362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i="0">
                <a:latin typeface="宋体" panose="02010600030101010101" pitchFamily="2" charset="-122"/>
              </a:rPr>
              <a:t>输入</a:t>
            </a:r>
            <a:r>
              <a:rPr lang="en-US" altLang="zh-CN" sz="2800" b="1" i="0">
                <a:latin typeface="宋体" panose="02010600030101010101" pitchFamily="2" charset="-122"/>
              </a:rPr>
              <a:t>1</a:t>
            </a:r>
            <a:r>
              <a:rPr lang="zh-CN" altLang="en-US" sz="2800" b="1" i="0">
                <a:latin typeface="宋体" panose="02010600030101010101" pitchFamily="2" charset="-122"/>
              </a:rPr>
              <a:t>，执行程序段 </a:t>
            </a:r>
            <a:r>
              <a:rPr lang="en-US" altLang="zh-CN" sz="2800" b="1" i="0">
                <a:latin typeface="宋体" panose="02010600030101010101" pitchFamily="2" charset="-122"/>
              </a:rPr>
              <a:t>LP1 :</a:t>
            </a:r>
            <a:endParaRPr lang="en-US" altLang="zh-CN" sz="2800" b="1" i="0"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sz="2800" b="1" i="0">
                <a:latin typeface="宋体" panose="02010600030101010101" pitchFamily="2" charset="-122"/>
              </a:rPr>
              <a:t>输入</a:t>
            </a:r>
            <a:r>
              <a:rPr lang="en-US" altLang="zh-CN" sz="2800" b="1" i="0">
                <a:latin typeface="宋体" panose="02010600030101010101" pitchFamily="2" charset="-122"/>
              </a:rPr>
              <a:t>2</a:t>
            </a:r>
            <a:r>
              <a:rPr lang="zh-CN" altLang="en-US" sz="2800" b="1" i="0">
                <a:latin typeface="宋体" panose="02010600030101010101" pitchFamily="2" charset="-122"/>
              </a:rPr>
              <a:t>，执行程序段 </a:t>
            </a:r>
            <a:r>
              <a:rPr lang="en-US" altLang="zh-CN" sz="2800" b="1" i="0">
                <a:latin typeface="宋体" panose="02010600030101010101" pitchFamily="2" charset="-122"/>
              </a:rPr>
              <a:t>LP2 :</a:t>
            </a:r>
            <a:endParaRPr lang="en-US" altLang="zh-CN" sz="2800" b="1" i="0"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sz="2800" b="1" i="0">
                <a:latin typeface="宋体" panose="02010600030101010101" pitchFamily="2" charset="-122"/>
              </a:rPr>
              <a:t>输入</a:t>
            </a:r>
            <a:r>
              <a:rPr lang="en-US" altLang="zh-CN" sz="2800" b="1" i="0">
                <a:latin typeface="宋体" panose="02010600030101010101" pitchFamily="2" charset="-122"/>
              </a:rPr>
              <a:t>3</a:t>
            </a:r>
            <a:r>
              <a:rPr lang="zh-CN" altLang="en-US" sz="2800" b="1" i="0">
                <a:latin typeface="宋体" panose="02010600030101010101" pitchFamily="2" charset="-122"/>
              </a:rPr>
              <a:t>，执行程序段 </a:t>
            </a:r>
            <a:r>
              <a:rPr lang="en-US" altLang="zh-CN" sz="2800" b="1" i="0">
                <a:latin typeface="宋体" panose="02010600030101010101" pitchFamily="2" charset="-122"/>
              </a:rPr>
              <a:t>LP3 :</a:t>
            </a:r>
            <a:endParaRPr lang="en-US" altLang="zh-CN" sz="2800" b="1" i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>
                <a:latin typeface="宋体" panose="02010600030101010101" pitchFamily="2" charset="-122"/>
              </a:rPr>
              <a:t>       …………</a:t>
            </a:r>
            <a:endParaRPr lang="en-US" altLang="zh-CN" sz="2800" b="1" i="0">
              <a:latin typeface="宋体" panose="02010600030101010101" pitchFamily="2" charset="-122"/>
            </a:endParaRPr>
          </a:p>
        </p:txBody>
      </p:sp>
      <p:sp>
        <p:nvSpPr>
          <p:cNvPr id="32774" name="Text Box 8"/>
          <p:cNvSpPr txBox="1">
            <a:spLocks noChangeArrowheads="1"/>
          </p:cNvSpPr>
          <p:nvPr/>
        </p:nvSpPr>
        <p:spPr bwMode="auto">
          <a:xfrm>
            <a:off x="1403350" y="3716338"/>
            <a:ext cx="2665413" cy="2227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JMP  LP1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……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JMP  LP2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…..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JMP  LP3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  <p:sp>
        <p:nvSpPr>
          <p:cNvPr id="32775" name="Text Box 9"/>
          <p:cNvSpPr txBox="1">
            <a:spLocks noChangeArrowheads="1"/>
          </p:cNvSpPr>
          <p:nvPr/>
        </p:nvSpPr>
        <p:spPr bwMode="auto">
          <a:xfrm>
            <a:off x="5703888" y="3357563"/>
            <a:ext cx="2755900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i="0">
                <a:latin typeface="楷体_GB2312" pitchFamily="49" charset="-122"/>
                <a:ea typeface="楷体_GB2312" pitchFamily="49" charset="-122"/>
              </a:rPr>
              <a:t>如果分支很多，每个分支均使用 </a:t>
            </a:r>
            <a:r>
              <a:rPr lang="en-US" altLang="zh-CN" sz="2800" b="1" i="0">
                <a:latin typeface="楷体_GB2312" pitchFamily="49" charset="-122"/>
                <a:ea typeface="楷体_GB2312" pitchFamily="49" charset="-122"/>
              </a:rPr>
              <a:t>JMP </a:t>
            </a:r>
            <a:r>
              <a:rPr lang="zh-CN" altLang="en-US" sz="2800" b="1" i="0">
                <a:latin typeface="楷体_GB2312" pitchFamily="49" charset="-122"/>
                <a:ea typeface="楷体_GB2312" pitchFamily="49" charset="-122"/>
              </a:rPr>
              <a:t>标号，程序难看，臃肿！</a:t>
            </a:r>
            <a:endParaRPr lang="zh-CN" altLang="en-US" sz="2800" b="1" i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2776" name="Rectangle 12"/>
          <p:cNvSpPr>
            <a:spLocks noChangeArrowheads="1"/>
          </p:cNvSpPr>
          <p:nvPr/>
        </p:nvSpPr>
        <p:spPr bwMode="auto">
          <a:xfrm>
            <a:off x="539750" y="2205038"/>
            <a:ext cx="503238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dash"/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i="0">
                <a:solidFill>
                  <a:srgbClr val="FF3300"/>
                </a:solidFill>
                <a:ea typeface="黑体" panose="02010609060101010101" pitchFamily="2" charset="-122"/>
              </a:rPr>
              <a:t>构造指令地址列表</a:t>
            </a:r>
            <a:endParaRPr lang="zh-CN" altLang="en-US" sz="2800" i="0">
              <a:solidFill>
                <a:srgbClr val="FF3300"/>
              </a:solidFill>
              <a:ea typeface="黑体" panose="02010609060101010101" pitchFamily="2" charset="-122"/>
            </a:endParaRPr>
          </a:p>
        </p:txBody>
      </p:sp>
      <p:sp>
        <p:nvSpPr>
          <p:cNvPr id="32777" name="Text Box 13"/>
          <p:cNvSpPr txBox="1">
            <a:spLocks noChangeArrowheads="1"/>
          </p:cNvSpPr>
          <p:nvPr/>
        </p:nvSpPr>
        <p:spPr bwMode="auto">
          <a:xfrm>
            <a:off x="755650" y="304800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无条件转移指令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p:transition>
    <p:checker dir="vert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Text Box 4"/>
          <p:cNvSpPr txBox="1">
            <a:spLocks noChangeArrowheads="1"/>
          </p:cNvSpPr>
          <p:nvPr/>
        </p:nvSpPr>
        <p:spPr bwMode="auto">
          <a:xfrm>
            <a:off x="395288" y="1450975"/>
            <a:ext cx="75072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i="0" dirty="0">
                <a:latin typeface="宋体" panose="02010600030101010101" pitchFamily="2" charset="-122"/>
              </a:rPr>
              <a:t>例：根据不同的输入，执行不同的程序片段。</a:t>
            </a:r>
            <a:endParaRPr lang="zh-CN" altLang="en-US" sz="2800" b="1" i="0" dirty="0">
              <a:latin typeface="宋体" panose="02010600030101010101" pitchFamily="2" charset="-122"/>
            </a:endParaRPr>
          </a:p>
        </p:txBody>
      </p:sp>
      <p:sp>
        <p:nvSpPr>
          <p:cNvPr id="32773" name="Text Box 7"/>
          <p:cNvSpPr txBox="1">
            <a:spLocks noChangeArrowheads="1"/>
          </p:cNvSpPr>
          <p:nvPr/>
        </p:nvSpPr>
        <p:spPr bwMode="auto">
          <a:xfrm>
            <a:off x="755650" y="2852936"/>
            <a:ext cx="489428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FUNCTAB  DD  LP1, LP2, LP3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  <p:sp>
        <p:nvSpPr>
          <p:cNvPr id="32774" name="Text Box 8"/>
          <p:cNvSpPr txBox="1">
            <a:spLocks noChangeArrowheads="1"/>
          </p:cNvSpPr>
          <p:nvPr/>
        </p:nvSpPr>
        <p:spPr bwMode="auto">
          <a:xfrm>
            <a:off x="755650" y="3464451"/>
            <a:ext cx="6480646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JMP  FUNCTAB[EBX*4]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     (EBX)=0, </a:t>
            </a:r>
            <a:r>
              <a:rPr lang="zh-CN" altLang="en-US" sz="2800" b="1" i="0" dirty="0">
                <a:latin typeface="宋体" panose="02010600030101010101" pitchFamily="2" charset="-122"/>
              </a:rPr>
              <a:t>跳转到 </a:t>
            </a:r>
            <a:r>
              <a:rPr lang="en-US" altLang="zh-CN" sz="2800" b="1" i="0" dirty="0">
                <a:latin typeface="宋体" panose="02010600030101010101" pitchFamily="2" charset="-122"/>
              </a:rPr>
              <a:t>LP1</a:t>
            </a:r>
            <a:r>
              <a:rPr lang="zh-CN" altLang="en-US" sz="2800" b="1" i="0" dirty="0">
                <a:latin typeface="宋体" panose="02010600030101010101" pitchFamily="2" charset="-122"/>
              </a:rPr>
              <a:t>处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     (EBX)=1, </a:t>
            </a:r>
            <a:r>
              <a:rPr lang="zh-CN" altLang="en-US" sz="2800" b="1" i="0" dirty="0">
                <a:latin typeface="宋体" panose="02010600030101010101" pitchFamily="2" charset="-122"/>
              </a:rPr>
              <a:t>跳转到 </a:t>
            </a:r>
            <a:r>
              <a:rPr lang="en-US" altLang="zh-CN" sz="2800" b="1" i="0" dirty="0">
                <a:latin typeface="宋体" panose="02010600030101010101" pitchFamily="2" charset="-122"/>
              </a:rPr>
              <a:t>LP2</a:t>
            </a:r>
            <a:r>
              <a:rPr lang="zh-CN" altLang="en-US" sz="2800" b="1" i="0" dirty="0">
                <a:latin typeface="宋体" panose="02010600030101010101" pitchFamily="2" charset="-122"/>
              </a:rPr>
              <a:t>处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  <p:sp>
        <p:nvSpPr>
          <p:cNvPr id="32776" name="Rectangle 12"/>
          <p:cNvSpPr>
            <a:spLocks noChangeArrowheads="1"/>
          </p:cNvSpPr>
          <p:nvPr/>
        </p:nvSpPr>
        <p:spPr bwMode="auto">
          <a:xfrm>
            <a:off x="683568" y="2058383"/>
            <a:ext cx="525638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dash"/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i="0" dirty="0">
                <a:solidFill>
                  <a:srgbClr val="FF3300"/>
                </a:solidFill>
                <a:ea typeface="黑体" panose="02010609060101010101" pitchFamily="2" charset="-122"/>
              </a:rPr>
              <a:t>构造指令地址列表</a:t>
            </a:r>
            <a:endParaRPr lang="zh-CN" altLang="en-US" sz="2800" i="0" dirty="0">
              <a:solidFill>
                <a:srgbClr val="FF3300"/>
              </a:solidFill>
              <a:ea typeface="黑体" panose="02010609060101010101" pitchFamily="2" charset="-122"/>
            </a:endParaRPr>
          </a:p>
        </p:txBody>
      </p:sp>
      <p:sp>
        <p:nvSpPr>
          <p:cNvPr id="32777" name="Text Box 13"/>
          <p:cNvSpPr txBox="1">
            <a:spLocks noChangeArrowheads="1"/>
          </p:cNvSpPr>
          <p:nvPr/>
        </p:nvSpPr>
        <p:spPr bwMode="auto">
          <a:xfrm>
            <a:off x="755650" y="304800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无条件转移指令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1115616" y="5589240"/>
            <a:ext cx="630974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订正：书</a:t>
            </a:r>
            <a:r>
              <a:rPr lang="en-US" altLang="zh-CN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P123 </a:t>
            </a:r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，例</a:t>
            </a:r>
            <a:r>
              <a:rPr lang="en-US" altLang="zh-CN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6.4</a:t>
            </a:r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程序中</a:t>
            </a:r>
            <a:endParaRPr lang="en-US" altLang="zh-CN" sz="2200" b="1" i="0" dirty="0">
              <a:solidFill>
                <a:srgbClr val="FF0000"/>
              </a:solidFill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应将 </a:t>
            </a:r>
            <a:r>
              <a:rPr lang="en-US" altLang="zh-CN" sz="2200" b="1" i="0" dirty="0" err="1">
                <a:solidFill>
                  <a:srgbClr val="FF0000"/>
                </a:solidFill>
                <a:latin typeface="宋体" panose="02010600030101010101" pitchFamily="2" charset="-122"/>
              </a:rPr>
              <a:t>ptable</a:t>
            </a:r>
            <a:r>
              <a:rPr lang="en-US" altLang="zh-CN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 dd l1,l2,l3 </a:t>
            </a:r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移到 </a:t>
            </a:r>
            <a:r>
              <a:rPr lang="en-US" altLang="zh-CN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main </a:t>
            </a:r>
            <a:r>
              <a:rPr lang="en-US" altLang="zh-CN" sz="2200" b="1" i="0" dirty="0" err="1">
                <a:solidFill>
                  <a:srgbClr val="FF0000"/>
                </a:solidFill>
                <a:latin typeface="宋体" panose="02010600030101010101" pitchFamily="2" charset="-122"/>
              </a:rPr>
              <a:t>endp</a:t>
            </a:r>
            <a:r>
              <a:rPr lang="en-US" altLang="zh-CN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 </a:t>
            </a:r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之前</a:t>
            </a:r>
            <a:endParaRPr lang="en-US" altLang="zh-CN" sz="2200" b="1" i="0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checker dir="vert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7" name="Text Box 13"/>
          <p:cNvSpPr txBox="1">
            <a:spLocks noChangeArrowheads="1"/>
          </p:cNvSpPr>
          <p:nvPr/>
        </p:nvSpPr>
        <p:spPr bwMode="auto">
          <a:xfrm>
            <a:off x="755650" y="304800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无条件转移指令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83568" y="1506727"/>
            <a:ext cx="7128792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i="0" dirty="0"/>
              <a:t>void </a:t>
            </a:r>
            <a:r>
              <a:rPr lang="zh-CN" altLang="en-US" sz="2000" i="0" dirty="0"/>
              <a:t>arraysubtract_colsfirst</a:t>
            </a:r>
            <a:r>
              <a:rPr lang="en-US" altLang="zh-CN" sz="2000" i="0" dirty="0"/>
              <a:t>( )  {……}</a:t>
            </a:r>
            <a:endParaRPr lang="en-US" altLang="zh-CN" sz="2000" i="0" dirty="0"/>
          </a:p>
          <a:p>
            <a:r>
              <a:rPr lang="en-US" altLang="zh-CN" sz="2000" i="0" dirty="0"/>
              <a:t>void </a:t>
            </a:r>
            <a:r>
              <a:rPr lang="zh-CN" altLang="en-US" sz="2000" i="0" dirty="0"/>
              <a:t>arraysubtract_rowsfirst</a:t>
            </a:r>
            <a:r>
              <a:rPr lang="en-US" altLang="zh-CN" sz="2000" i="0" dirty="0"/>
              <a:t>( )  {……}</a:t>
            </a:r>
            <a:endParaRPr lang="en-US" altLang="zh-CN" sz="2000" i="0" dirty="0"/>
          </a:p>
          <a:p>
            <a:r>
              <a:rPr lang="en-US" altLang="zh-CN" sz="2000" i="0" dirty="0"/>
              <a:t>void </a:t>
            </a:r>
            <a:r>
              <a:rPr lang="zh-CN" altLang="en-US" sz="2000" i="0" dirty="0"/>
              <a:t>arraysubtract_onedim </a:t>
            </a:r>
            <a:r>
              <a:rPr lang="en-US" altLang="zh-CN" sz="2000" i="0" dirty="0"/>
              <a:t>( )  {……}</a:t>
            </a:r>
            <a:endParaRPr lang="en-US" altLang="zh-CN" sz="2000" i="0" dirty="0"/>
          </a:p>
          <a:p>
            <a:endParaRPr lang="en-US" altLang="zh-CN" sz="2000" i="0" dirty="0"/>
          </a:p>
          <a:p>
            <a:r>
              <a:rPr lang="zh-CN" altLang="en-US" sz="2000" i="0" dirty="0"/>
              <a:t>int main()</a:t>
            </a:r>
            <a:endParaRPr lang="zh-CN" altLang="en-US" sz="2000" i="0" dirty="0"/>
          </a:p>
          <a:p>
            <a:r>
              <a:rPr lang="zh-CN" altLang="en-US" sz="2000" i="0" dirty="0"/>
              <a:t>{</a:t>
            </a:r>
            <a:endParaRPr lang="zh-CN" altLang="en-US" sz="2000" i="0" dirty="0"/>
          </a:p>
          <a:p>
            <a:r>
              <a:rPr lang="zh-CN" altLang="en-US" sz="2000" i="0" dirty="0"/>
              <a:t>    int   </a:t>
            </a:r>
            <a:r>
              <a:rPr lang="en-US" altLang="zh-CN" sz="2000" i="0" dirty="0" err="1"/>
              <a:t>i</a:t>
            </a:r>
            <a:r>
              <a:rPr lang="zh-CN" altLang="en-US" sz="2000" i="0" dirty="0"/>
              <a:t>;</a:t>
            </a:r>
            <a:endParaRPr lang="zh-CN" altLang="en-US" sz="2000" i="0" dirty="0"/>
          </a:p>
          <a:p>
            <a:r>
              <a:rPr lang="zh-CN" altLang="en-US" sz="2000" i="0" dirty="0"/>
              <a:t>    </a:t>
            </a:r>
            <a:r>
              <a:rPr lang="zh-CN" altLang="en-US" sz="2000" i="0" dirty="0">
                <a:solidFill>
                  <a:srgbClr val="FF0000"/>
                </a:solidFill>
              </a:rPr>
              <a:t>void (*funcp[3])() </a:t>
            </a:r>
            <a:r>
              <a:rPr lang="zh-CN" altLang="en-US" sz="2000" i="0" dirty="0"/>
              <a:t>= { arraysubtract_colsfirst ,</a:t>
            </a:r>
            <a:endParaRPr lang="en-US" altLang="zh-CN" sz="2000" i="0" dirty="0"/>
          </a:p>
          <a:p>
            <a:r>
              <a:rPr lang="en-US" altLang="zh-CN" i="0" dirty="0"/>
              <a:t>                                    </a:t>
            </a:r>
            <a:r>
              <a:rPr lang="zh-CN" altLang="en-US" sz="2000" i="0" dirty="0"/>
              <a:t>arraysubtract_rowsfirst</a:t>
            </a:r>
            <a:r>
              <a:rPr lang="en-US" altLang="zh-CN" sz="2000" i="0" dirty="0"/>
              <a:t>, </a:t>
            </a:r>
            <a:endParaRPr lang="en-US" altLang="zh-CN" sz="2000" i="0" dirty="0"/>
          </a:p>
          <a:p>
            <a:r>
              <a:rPr lang="en-US" altLang="zh-CN" sz="2000" i="0" dirty="0"/>
              <a:t>                                  </a:t>
            </a:r>
            <a:r>
              <a:rPr lang="zh-CN" altLang="en-US" sz="2000" i="0" dirty="0"/>
              <a:t>  arraysubtract_onedim };</a:t>
            </a:r>
            <a:endParaRPr lang="zh-CN" altLang="en-US" sz="2000" i="0" dirty="0"/>
          </a:p>
          <a:p>
            <a:r>
              <a:rPr lang="zh-CN" altLang="en-US" sz="2000" i="0" dirty="0">
                <a:solidFill>
                  <a:srgbClr val="FF0000"/>
                </a:solidFill>
              </a:rPr>
              <a:t>    funcp[i]();   </a:t>
            </a:r>
            <a:r>
              <a:rPr lang="en-US" altLang="zh-CN" i="0" dirty="0"/>
              <a:t>// </a:t>
            </a:r>
            <a:r>
              <a:rPr lang="en-US" altLang="zh-CN" i="0" dirty="0" err="1"/>
              <a:t>i</a:t>
            </a:r>
            <a:r>
              <a:rPr lang="en-US" altLang="zh-CN" i="0" dirty="0"/>
              <a:t>=0,1,2 </a:t>
            </a:r>
            <a:r>
              <a:rPr lang="zh-CN" altLang="en-US" i="0" dirty="0"/>
              <a:t>会执行不同的函数</a:t>
            </a:r>
            <a:endParaRPr lang="zh-CN" altLang="en-US" i="0" dirty="0"/>
          </a:p>
          <a:p>
            <a:r>
              <a:rPr lang="zh-CN" altLang="en-US" sz="2000" i="0" dirty="0"/>
              <a:t>    </a:t>
            </a:r>
            <a:r>
              <a:rPr lang="en-US" altLang="zh-CN" sz="2000" i="0" dirty="0"/>
              <a:t>…….</a:t>
            </a:r>
            <a:endParaRPr lang="zh-CN" altLang="en-US" sz="2000" dirty="0"/>
          </a:p>
          <a:p>
            <a:r>
              <a:rPr lang="zh-CN" altLang="en-US" sz="2000" i="0" dirty="0"/>
              <a:t>}</a:t>
            </a:r>
            <a:endParaRPr lang="zh-CN" altLang="en-US" sz="2000" i="0" dirty="0"/>
          </a:p>
        </p:txBody>
      </p:sp>
      <p:sp>
        <p:nvSpPr>
          <p:cNvPr id="10" name="文本框 9"/>
          <p:cNvSpPr txBox="1"/>
          <p:nvPr/>
        </p:nvSpPr>
        <p:spPr>
          <a:xfrm>
            <a:off x="971600" y="5805264"/>
            <a:ext cx="6032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i="0" dirty="0">
                <a:solidFill>
                  <a:srgbClr val="FF0000"/>
                </a:solidFill>
              </a:rPr>
              <a:t>函数指针、函数指针数组、函数入口地址表</a:t>
            </a:r>
            <a:endParaRPr lang="zh-CN" altLang="en-US" sz="2400" i="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checker dir="vert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ext Box 2"/>
          <p:cNvSpPr txBox="1">
            <a:spLocks noChangeArrowheads="1"/>
          </p:cNvSpPr>
          <p:nvPr/>
        </p:nvSpPr>
        <p:spPr bwMode="auto">
          <a:xfrm>
            <a:off x="395536" y="1535128"/>
            <a:ext cx="8424936" cy="4300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语句格式：</a:t>
            </a:r>
            <a:r>
              <a:rPr kumimoji="1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***  r32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，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r32/m32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功    能：在条件“***”成立时，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    传送数据，即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(r32/m32)→r32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。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    </a:t>
            </a:r>
            <a:r>
              <a:rPr kumimoji="1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是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Conditional </a:t>
            </a:r>
            <a:r>
              <a:rPr kumimoji="1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MOVe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的缩写。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要    求：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① 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r32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表示一个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位的寄存器； 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② 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m32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位表示一个内存地址；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m32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对应直接、间接、变址、基址加变址寻址；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m32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对应的单元的数据类型是双字，即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位。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0180" name="Text Box 4"/>
          <p:cNvSpPr txBox="1">
            <a:spLocks noChangeArrowheads="1"/>
          </p:cNvSpPr>
          <p:nvPr/>
        </p:nvSpPr>
        <p:spPr bwMode="auto">
          <a:xfrm>
            <a:off x="5127625" y="1739900"/>
            <a:ext cx="184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zh-CN" sz="3200" b="0" i="0" u="none" strike="noStrike" kern="1200" cap="none" spc="0" normalizeH="0" baseline="0" noProof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imes New Roman" panose="02020603050405020304" pitchFamily="2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468312" y="260350"/>
            <a:ext cx="6767983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2" charset="0"/>
                <a:ea typeface="华文新魏" panose="02010800040101010101" pitchFamily="2" charset="-122"/>
                <a:cs typeface="+mn-cs"/>
              </a:rPr>
              <a:t>带条件的数据传送指令</a:t>
            </a:r>
            <a:endParaRPr kumimoji="1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2" charset="0"/>
              <a:ea typeface="华文新魏" panose="02010800040101010101" pitchFamily="2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1600" y="6086433"/>
            <a:ext cx="34579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18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条带条件传送指令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ext Box 2"/>
          <p:cNvSpPr txBox="1">
            <a:spLocks noChangeArrowheads="1"/>
          </p:cNvSpPr>
          <p:nvPr/>
        </p:nvSpPr>
        <p:spPr bwMode="auto">
          <a:xfrm>
            <a:off x="395536" y="1535128"/>
            <a:ext cx="8280920" cy="48657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marR="0" lvl="0" indent="-45720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使用单个标志位</a:t>
            </a:r>
            <a:r>
              <a:rPr kumimoji="0" lang="zh-CN" altLang="en-US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判断转移条件是否成立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cmove</a:t>
            </a:r>
            <a:r>
              <a:rPr kumimoji="0" lang="en-US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/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cmovz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cmovc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cmovs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cmovo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cmovp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条件：</a:t>
            </a:r>
            <a:r>
              <a:rPr kumimoji="0" lang="en-US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ZF=1     CF=1    SF=1   OF=1  PF=1  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cmovne</a:t>
            </a:r>
            <a:r>
              <a:rPr kumimoji="0" lang="en-US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/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cmovnz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cmovnc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cmovns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cmovno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cmovnp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条件：</a:t>
            </a:r>
            <a:r>
              <a:rPr kumimoji="0" lang="en-US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ZF=0     CF=0      SF=0    OF=0   PF=0 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使用多个标志位组合判断转移条件是否成立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cmova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cmovb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cmovg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cmovl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cmovae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cmovbe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cmovge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cmovle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0180" name="Text Box 4"/>
          <p:cNvSpPr txBox="1">
            <a:spLocks noChangeArrowheads="1"/>
          </p:cNvSpPr>
          <p:nvPr/>
        </p:nvSpPr>
        <p:spPr bwMode="auto">
          <a:xfrm>
            <a:off x="5127625" y="1739900"/>
            <a:ext cx="184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zh-CN" sz="3200" b="0" i="0" u="none" strike="noStrike" kern="1200" cap="none" spc="0" normalizeH="0" baseline="0" noProof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imes New Roman" panose="02020603050405020304" pitchFamily="2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468312" y="260350"/>
            <a:ext cx="6767983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2" charset="0"/>
                <a:ea typeface="华文新魏" panose="02010800040101010101" pitchFamily="2" charset="-122"/>
                <a:cs typeface="+mn-cs"/>
              </a:rPr>
              <a:t>带条件的数据传送指令</a:t>
            </a:r>
            <a:endParaRPr kumimoji="1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2" charset="0"/>
              <a:ea typeface="华文新魏" panose="0201080004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/>
          </p:cNvSpPr>
          <p:nvPr/>
        </p:nvSpPr>
        <p:spPr>
          <a:xfrm>
            <a:off x="457200" y="98425"/>
            <a:ext cx="8229600" cy="72517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ctr" anchorCtr="0"/>
          <a:lstStyle>
            <a:lvl1pPr marL="0" lvl="0" indent="0" algn="l" defTabSz="914400" eaLnBrk="1" fontAlgn="base" latinLnBrk="0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None/>
              <a:defRPr sz="4400" b="0" i="0" u="none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 typeface="Arial" panose="020B0604020202020204" pitchFamily="34" charset="0"/>
            </a:pPr>
            <a:r>
              <a:rPr lang="zh-CN" altLang="en-US" sz="40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主要内容</a:t>
            </a:r>
            <a:endParaRPr lang="zh-CN" altLang="en-US" sz="40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cs typeface="+mn-cs"/>
            </a:endParaRPr>
          </a:p>
        </p:txBody>
      </p:sp>
      <p:sp>
        <p:nvSpPr>
          <p:cNvPr id="4099" name="Rectangle 3"/>
          <p:cNvSpPr>
            <a:spLocks noGrp="1"/>
          </p:cNvSpPr>
          <p:nvPr>
            <p:ph type="body" idx="4294967295"/>
          </p:nvPr>
        </p:nvSpPr>
        <p:spPr>
          <a:xfrm>
            <a:off x="827405" y="1978025"/>
            <a:ext cx="7348855" cy="3930015"/>
          </a:xfrm>
        </p:spPr>
        <p:txBody>
          <a:bodyPr vert="horz" wrap="square" lIns="91440" tIns="45720" rIns="91440" bIns="45720" anchor="t" anchorCtr="0"/>
          <a:p>
            <a:pPr>
              <a:spcBef>
                <a:spcPts val="1600"/>
              </a:spcBef>
            </a:pPr>
            <a:r>
              <a:rPr lang="en-US" altLang="zh-CN" dirty="0">
                <a:solidFill>
                  <a:srgbClr val="FF0000"/>
                </a:solidFill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000066"/>
                </a:solidFill>
                <a:ea typeface="黑体" panose="02010609060101010101" pitchFamily="2" charset="-122"/>
              </a:rPr>
              <a:t>转移指令</a:t>
            </a:r>
            <a:endParaRPr lang="zh-CN" altLang="en-US" dirty="0">
              <a:solidFill>
                <a:srgbClr val="000066"/>
              </a:solidFill>
              <a:ea typeface="黑体" panose="02010609060101010101" pitchFamily="2" charset="-122"/>
            </a:endParaRPr>
          </a:p>
          <a:p>
            <a:pPr>
              <a:spcBef>
                <a:spcPts val="1600"/>
              </a:spcBef>
            </a:pPr>
            <a:r>
              <a:rPr lang="en-US" altLang="zh-CN" dirty="0"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FF3300"/>
                </a:solidFill>
                <a:ea typeface="黑体" panose="02010609060101010101" pitchFamily="2" charset="-122"/>
              </a:rPr>
              <a:t>分支程序设计</a:t>
            </a:r>
            <a:endParaRPr lang="zh-CN" altLang="en-US" dirty="0">
              <a:solidFill>
                <a:srgbClr val="FF3300"/>
              </a:solidFill>
              <a:ea typeface="黑体" panose="02010609060101010101" pitchFamily="2" charset="-122"/>
            </a:endParaRPr>
          </a:p>
          <a:p>
            <a:pPr>
              <a:spcBef>
                <a:spcPts val="1600"/>
              </a:spcBef>
            </a:pPr>
            <a:r>
              <a:rPr lang="zh-CN" altLang="en-US" dirty="0">
                <a:ea typeface="黑体" panose="02010609060101010101" pitchFamily="2" charset="-122"/>
              </a:rPr>
              <a:t> 循环程序</a:t>
            </a:r>
            <a:r>
              <a:rPr lang="zh-CN" altLang="en-US" dirty="0">
                <a:ea typeface="黑体" panose="02010609060101010101" pitchFamily="2" charset="-122"/>
              </a:rPr>
              <a:t>设计</a:t>
            </a:r>
            <a:endParaRPr lang="zh-CN" altLang="en-US" dirty="0">
              <a:ea typeface="黑体" panose="02010609060101010101" pitchFamily="2" charset="-122"/>
            </a:endParaRPr>
          </a:p>
          <a:p>
            <a:pPr>
              <a:spcBef>
                <a:spcPts val="1600"/>
              </a:spcBef>
            </a:pPr>
            <a:endParaRPr lang="zh-CN" altLang="en-US" dirty="0"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17"/>
          <p:cNvSpPr txBox="1">
            <a:spLocks noChangeArrowheads="1"/>
          </p:cNvSpPr>
          <p:nvPr/>
        </p:nvSpPr>
        <p:spPr bwMode="auto">
          <a:xfrm>
            <a:off x="539750" y="1557338"/>
            <a:ext cx="7848600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30000"/>
              </a:spcBef>
            </a:pPr>
            <a:r>
              <a:rPr lang="en-US" altLang="zh-CN" sz="2800" b="1" i="0" dirty="0">
                <a:latin typeface="宋体" panose="02010600030101010101" pitchFamily="2" charset="-122"/>
              </a:rPr>
              <a:t>(1) </a:t>
            </a:r>
            <a:r>
              <a:rPr lang="zh-CN" altLang="en-US" sz="2800" b="1" i="0" dirty="0">
                <a:latin typeface="宋体" panose="02010600030101010101" pitchFamily="2" charset="-122"/>
              </a:rPr>
              <a:t>选择合适的转移指令；</a:t>
            </a:r>
            <a:endParaRPr lang="zh-CN" altLang="en-US" sz="2800" b="1" i="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30000"/>
              </a:spcBef>
            </a:pPr>
            <a:r>
              <a:rPr lang="zh-CN" altLang="en-US" sz="2800" b="1" i="0" dirty="0">
                <a:latin typeface="宋体" panose="02010600030101010101" pitchFamily="2" charset="-122"/>
              </a:rPr>
              <a:t>(2) 为每个分支安排出口;</a:t>
            </a:r>
            <a:endParaRPr lang="zh-CN" altLang="en-US" sz="2800" b="1" i="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30000"/>
              </a:spcBef>
            </a:pPr>
            <a:r>
              <a:rPr lang="zh-CN" altLang="en-US" sz="2800" b="1" i="0" dirty="0">
                <a:latin typeface="宋体" panose="02010600030101010101" pitchFamily="2" charset="-122"/>
              </a:rPr>
              <a:t>(3) 将分支中的公共部分尽量放到分支前</a:t>
            </a:r>
            <a:endParaRPr lang="zh-CN" altLang="en-US" sz="2800" b="1" i="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30000"/>
              </a:spcBef>
            </a:pPr>
            <a:r>
              <a:rPr lang="zh-CN" altLang="en-US" sz="2800" b="1" i="0" dirty="0">
                <a:latin typeface="宋体" panose="02010600030101010101" pitchFamily="2" charset="-122"/>
              </a:rPr>
              <a:t>    或分支后的公共程序段中；</a:t>
            </a:r>
            <a:endParaRPr lang="zh-CN" altLang="en-US" sz="2800" b="1" i="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30000"/>
              </a:spcBef>
            </a:pPr>
            <a:r>
              <a:rPr lang="en-US" altLang="zh-CN" sz="2800" b="1" i="0" dirty="0">
                <a:latin typeface="宋体" panose="02010600030101010101" pitchFamily="2" charset="-122"/>
              </a:rPr>
              <a:t>(4) </a:t>
            </a:r>
            <a:r>
              <a:rPr lang="zh-CN" altLang="en-US" sz="2800" b="1" i="0" dirty="0">
                <a:latin typeface="宋体" panose="02010600030101010101" pitchFamily="2" charset="-122"/>
              </a:rPr>
              <a:t>流程图、程序对应</a:t>
            </a:r>
            <a:endParaRPr lang="zh-CN" altLang="en-US" sz="2800" b="1" i="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30000"/>
              </a:spcBef>
            </a:pPr>
            <a:r>
              <a:rPr lang="zh-CN" altLang="en-US" sz="2800" b="1" i="0" dirty="0">
                <a:latin typeface="宋体" panose="02010600030101010101" pitchFamily="2" charset="-122"/>
              </a:rPr>
              <a:t>(5) 调试时，逐分支检查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  <p:sp>
        <p:nvSpPr>
          <p:cNvPr id="22531" name="Text Box 18"/>
          <p:cNvSpPr txBox="1">
            <a:spLocks noChangeArrowheads="1"/>
          </p:cNvSpPr>
          <p:nvPr/>
        </p:nvSpPr>
        <p:spPr bwMode="auto">
          <a:xfrm>
            <a:off x="611188" y="304800"/>
            <a:ext cx="500253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3.3.2</a:t>
            </a:r>
            <a:r>
              <a:rPr lang="en-US" altLang="zh-CN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简单分支程序设计</a:t>
            </a:r>
            <a:endParaRPr lang="en-US" altLang="zh-CN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p:transition>
    <p:zoom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6160"/>
          <p:cNvSpPr txBox="1"/>
          <p:nvPr/>
        </p:nvSpPr>
        <p:spPr>
          <a:xfrm>
            <a:off x="754063" y="1412875"/>
            <a:ext cx="7343775" cy="82232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spcBef>
                <a:spcPct val="30000"/>
              </a:spcBef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计算机根据不同情况自动作出判断，有选择地执行相应处理程序。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7410" name="文本框 6161"/>
          <p:cNvSpPr txBox="1"/>
          <p:nvPr/>
        </p:nvSpPr>
        <p:spPr>
          <a:xfrm>
            <a:off x="611188" y="304800"/>
            <a:ext cx="500253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3.3.2</a:t>
            </a:r>
            <a:r>
              <a:rPr lang="en-US" altLang="zh-CN" sz="36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分支程序设计示例</a:t>
            </a:r>
            <a:endParaRPr lang="en-US" altLang="zh-CN" sz="36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17411" name="组合 1073743460"/>
          <p:cNvGrpSpPr>
            <a:grpSpLocks noRot="1"/>
          </p:cNvGrpSpPr>
          <p:nvPr/>
        </p:nvGrpSpPr>
        <p:grpSpPr>
          <a:xfrm>
            <a:off x="685800" y="2352675"/>
            <a:ext cx="7610475" cy="2597150"/>
            <a:chOff x="547" y="5594"/>
            <a:chExt cx="9540" cy="4368"/>
          </a:xfrm>
        </p:grpSpPr>
        <p:sp>
          <p:nvSpPr>
            <p:cNvPr id="17412" name="流程图: 决策 1073742996"/>
            <p:cNvSpPr/>
            <p:nvPr/>
          </p:nvSpPr>
          <p:spPr>
            <a:xfrm>
              <a:off x="1627" y="6842"/>
              <a:ext cx="2160" cy="624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p>
              <a:pPr algn="ctr"/>
              <a:r>
                <a:rPr lang="zh-CN" altLang="en-US" sz="16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判定条件</a:t>
              </a:r>
              <a:endParaRPr lang="zh-CN" altLang="en-US" sz="16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13" name="流程图: 过程 1073742997"/>
            <p:cNvSpPr/>
            <p:nvPr/>
          </p:nvSpPr>
          <p:spPr>
            <a:xfrm>
              <a:off x="547" y="7934"/>
              <a:ext cx="1440" cy="468"/>
            </a:xfrm>
            <a:prstGeom prst="flowChartProcess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分支1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14" name="流程图: 过程 1073743000"/>
            <p:cNvSpPr/>
            <p:nvPr/>
          </p:nvSpPr>
          <p:spPr>
            <a:xfrm>
              <a:off x="3427" y="7934"/>
              <a:ext cx="1440" cy="468"/>
            </a:xfrm>
            <a:prstGeom prst="flowChartProcess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分支2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15" name="直接连接符 1073743001"/>
            <p:cNvSpPr/>
            <p:nvPr/>
          </p:nvSpPr>
          <p:spPr>
            <a:xfrm flipH="1">
              <a:off x="1267" y="7154"/>
              <a:ext cx="3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16" name="直接连接符 1073743002"/>
            <p:cNvSpPr/>
            <p:nvPr/>
          </p:nvSpPr>
          <p:spPr>
            <a:xfrm>
              <a:off x="3787" y="7154"/>
              <a:ext cx="3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17" name="直接连接符 1073743003"/>
            <p:cNvSpPr/>
            <p:nvPr/>
          </p:nvSpPr>
          <p:spPr>
            <a:xfrm>
              <a:off x="1267" y="7154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18" name="直接连接符 1073743004"/>
            <p:cNvSpPr/>
            <p:nvPr/>
          </p:nvSpPr>
          <p:spPr>
            <a:xfrm>
              <a:off x="4147" y="7154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19" name="直接连接符 1073743005"/>
            <p:cNvSpPr/>
            <p:nvPr/>
          </p:nvSpPr>
          <p:spPr>
            <a:xfrm>
              <a:off x="2707" y="8870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0" name="直接连接符 1073743006"/>
            <p:cNvSpPr/>
            <p:nvPr/>
          </p:nvSpPr>
          <p:spPr>
            <a:xfrm>
              <a:off x="1267" y="8402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1" name="直接连接符 1073743007"/>
            <p:cNvSpPr/>
            <p:nvPr/>
          </p:nvSpPr>
          <p:spPr>
            <a:xfrm>
              <a:off x="1267" y="8870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2" name="直接连接符 1073743008"/>
            <p:cNvSpPr/>
            <p:nvPr/>
          </p:nvSpPr>
          <p:spPr>
            <a:xfrm>
              <a:off x="4147" y="8402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3" name="直接连接符 1073743009"/>
            <p:cNvSpPr/>
            <p:nvPr/>
          </p:nvSpPr>
          <p:spPr>
            <a:xfrm>
              <a:off x="2707" y="6374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4" name="流程图: 决策 1073743010"/>
            <p:cNvSpPr/>
            <p:nvPr/>
          </p:nvSpPr>
          <p:spPr>
            <a:xfrm>
              <a:off x="6847" y="6842"/>
              <a:ext cx="2160" cy="624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p>
              <a:pPr algn="ctr"/>
              <a:r>
                <a:rPr lang="zh-CN" altLang="en-US" sz="16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判定条件</a:t>
              </a:r>
              <a:endParaRPr lang="zh-CN" altLang="en-US" sz="16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25" name="流程图: 过程 1073743011"/>
            <p:cNvSpPr/>
            <p:nvPr/>
          </p:nvSpPr>
          <p:spPr>
            <a:xfrm>
              <a:off x="5767" y="7934"/>
              <a:ext cx="1080" cy="468"/>
            </a:xfrm>
            <a:prstGeom prst="flowChartProcess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分支1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26" name="直接连接符 1073743013"/>
            <p:cNvSpPr/>
            <p:nvPr/>
          </p:nvSpPr>
          <p:spPr>
            <a:xfrm flipH="1">
              <a:off x="6307" y="7154"/>
              <a:ext cx="54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7" name="直接连接符 1073743014"/>
            <p:cNvSpPr/>
            <p:nvPr/>
          </p:nvSpPr>
          <p:spPr>
            <a:xfrm>
              <a:off x="9007" y="7154"/>
              <a:ext cx="54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8" name="直接连接符 1073743015"/>
            <p:cNvSpPr/>
            <p:nvPr/>
          </p:nvSpPr>
          <p:spPr>
            <a:xfrm>
              <a:off x="6307" y="7154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9" name="直接连接符 1073743016"/>
            <p:cNvSpPr/>
            <p:nvPr/>
          </p:nvSpPr>
          <p:spPr>
            <a:xfrm>
              <a:off x="9547" y="7154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0" name="直接连接符 1073743017"/>
            <p:cNvSpPr/>
            <p:nvPr/>
          </p:nvSpPr>
          <p:spPr>
            <a:xfrm>
              <a:off x="7927" y="8402"/>
              <a:ext cx="0" cy="93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1" name="直接连接符 1073743018"/>
            <p:cNvSpPr/>
            <p:nvPr/>
          </p:nvSpPr>
          <p:spPr>
            <a:xfrm>
              <a:off x="6307" y="8402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2" name="直接连接符 1073743019"/>
            <p:cNvSpPr/>
            <p:nvPr/>
          </p:nvSpPr>
          <p:spPr>
            <a:xfrm>
              <a:off x="6307" y="8714"/>
              <a:ext cx="324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3" name="直接连接符 1073743020"/>
            <p:cNvSpPr/>
            <p:nvPr/>
          </p:nvSpPr>
          <p:spPr>
            <a:xfrm>
              <a:off x="9547" y="8402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4" name="直接连接符 1073743021"/>
            <p:cNvSpPr/>
            <p:nvPr/>
          </p:nvSpPr>
          <p:spPr>
            <a:xfrm>
              <a:off x="7927" y="6374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5" name="流程图: 过程 1073743023"/>
            <p:cNvSpPr/>
            <p:nvPr/>
          </p:nvSpPr>
          <p:spPr>
            <a:xfrm>
              <a:off x="7207" y="7934"/>
              <a:ext cx="1080" cy="468"/>
            </a:xfrm>
            <a:prstGeom prst="flowChartProcess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分支2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36" name="流程图: 过程 1073743024"/>
            <p:cNvSpPr/>
            <p:nvPr/>
          </p:nvSpPr>
          <p:spPr>
            <a:xfrm>
              <a:off x="9007" y="7934"/>
              <a:ext cx="1080" cy="468"/>
            </a:xfrm>
            <a:prstGeom prst="flowChartProcess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分支n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37" name="文本框 1073743025"/>
            <p:cNvSpPr txBox="1"/>
            <p:nvPr/>
          </p:nvSpPr>
          <p:spPr>
            <a:xfrm>
              <a:off x="1087" y="668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38" name="文本框 1073743026"/>
            <p:cNvSpPr txBox="1"/>
            <p:nvPr/>
          </p:nvSpPr>
          <p:spPr>
            <a:xfrm>
              <a:off x="3787" y="668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N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39" name="直接连接符 1073743027"/>
            <p:cNvSpPr/>
            <p:nvPr/>
          </p:nvSpPr>
          <p:spPr>
            <a:xfrm>
              <a:off x="7927" y="7466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40" name="文本框 1073743028"/>
            <p:cNvSpPr txBox="1"/>
            <p:nvPr/>
          </p:nvSpPr>
          <p:spPr>
            <a:xfrm>
              <a:off x="8467" y="7934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…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41" name="文本框 1073743029"/>
            <p:cNvSpPr txBox="1"/>
            <p:nvPr/>
          </p:nvSpPr>
          <p:spPr>
            <a:xfrm>
              <a:off x="2347" y="5594"/>
              <a:ext cx="720" cy="624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(1)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42" name="文本框 1073743030"/>
            <p:cNvSpPr txBox="1"/>
            <p:nvPr/>
          </p:nvSpPr>
          <p:spPr>
            <a:xfrm>
              <a:off x="7567" y="5594"/>
              <a:ext cx="720" cy="624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(2)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43" name="文本框 1073743031"/>
            <p:cNvSpPr txBox="1"/>
            <p:nvPr/>
          </p:nvSpPr>
          <p:spPr>
            <a:xfrm>
              <a:off x="1267" y="9494"/>
              <a:ext cx="2880" cy="468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相当于C语言的if、else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44" name="文本框 1073743032"/>
            <p:cNvSpPr txBox="1"/>
            <p:nvPr/>
          </p:nvSpPr>
          <p:spPr>
            <a:xfrm>
              <a:off x="6487" y="9494"/>
              <a:ext cx="2880" cy="468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相当于C语言的switch()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</p:grpSp>
      <p:sp>
        <p:nvSpPr>
          <p:cNvPr id="17445" name="文本框 99"/>
          <p:cNvSpPr txBox="1"/>
          <p:nvPr/>
        </p:nvSpPr>
        <p:spPr>
          <a:xfrm>
            <a:off x="898525" y="5373688"/>
            <a:ext cx="7461250" cy="8223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indent="341630"/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结构特点：运行方向是向前的，条件确定，只能执行分支中的一个。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1" name="文本框 9221"/>
          <p:cNvSpPr txBox="1"/>
          <p:nvPr/>
        </p:nvSpPr>
        <p:spPr>
          <a:xfrm>
            <a:off x="735013" y="836613"/>
            <a:ext cx="4700587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2" name="文本框 9222"/>
          <p:cNvSpPr txBox="1"/>
          <p:nvPr/>
        </p:nvSpPr>
        <p:spPr>
          <a:xfrm>
            <a:off x="684213" y="304800"/>
            <a:ext cx="3414395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algn="l"/>
            <a:r>
              <a:rPr lang="en-US" altLang="zh-CN" sz="4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3.3</a:t>
            </a:r>
            <a:r>
              <a:rPr lang="zh-CN" altLang="en-US" sz="4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.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转移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指令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5123" name="文本框 9223"/>
          <p:cNvSpPr txBox="1"/>
          <p:nvPr/>
        </p:nvSpPr>
        <p:spPr>
          <a:xfrm>
            <a:off x="1547813" y="1773238"/>
            <a:ext cx="3960812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4" name="文本框 9224"/>
          <p:cNvSpPr txBox="1"/>
          <p:nvPr/>
        </p:nvSpPr>
        <p:spPr>
          <a:xfrm>
            <a:off x="1311275" y="1739900"/>
            <a:ext cx="2540000" cy="579438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5" name="文本框 9225"/>
          <p:cNvSpPr txBox="1"/>
          <p:nvPr/>
        </p:nvSpPr>
        <p:spPr>
          <a:xfrm>
            <a:off x="724218" y="1773555"/>
            <a:ext cx="7694612" cy="304609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lnSpc>
                <a:spcPct val="150000"/>
              </a:lnSpc>
            </a:pPr>
            <a:r>
              <a:rPr lang="zh-CN" altLang="en-US" sz="3200" b="1" i="0" dirty="0">
                <a:latin typeface="Times New Roman" panose="02020603050405020304" pitchFamily="2" charset="0"/>
              </a:rPr>
              <a:t>转移指令的本质，是修改</a:t>
            </a:r>
            <a:r>
              <a:rPr lang="en-US" altLang="zh-CN" sz="3200" b="1" i="0" dirty="0">
                <a:latin typeface="Times New Roman" panose="02020603050405020304" pitchFamily="2" charset="0"/>
              </a:rPr>
              <a:t>IP</a:t>
            </a:r>
            <a:r>
              <a:rPr lang="zh-CN" altLang="en-US" sz="3200" b="1" i="0" dirty="0">
                <a:latin typeface="Times New Roman" panose="02020603050405020304" pitchFamily="2" charset="0"/>
              </a:rPr>
              <a:t>寄存器的</a:t>
            </a:r>
            <a:r>
              <a:rPr lang="zh-CN" altLang="en-US" sz="3200" b="1" i="0" dirty="0">
                <a:latin typeface="Times New Roman" panose="02020603050405020304" pitchFamily="2" charset="0"/>
              </a:rPr>
              <a:t>内容：</a:t>
            </a:r>
            <a:endParaRPr lang="zh-CN" altLang="en-US" sz="3200" b="1" i="0" dirty="0">
              <a:latin typeface="Times New Roman" panose="02020603050405020304" pitchFamily="2" charset="0"/>
            </a:endParaRPr>
          </a:p>
          <a:p>
            <a:pPr marL="914400" lvl="1" indent="-457200" algn="l">
              <a:lnSpc>
                <a:spcPct val="150000"/>
              </a:lnSpc>
              <a:buClrTx/>
              <a:buSzTx/>
              <a:buFont typeface="Wingdings" panose="05000000000000000000" charset="0"/>
              <a:buChar char="u"/>
            </a:pPr>
            <a:r>
              <a:rPr lang="zh-CN" altLang="en-US" sz="3200" b="1" i="0" dirty="0">
                <a:latin typeface="Times New Roman" panose="02020603050405020304" pitchFamily="2" charset="0"/>
              </a:rPr>
              <a:t>将目的地址送到IP寄存器中</a:t>
            </a:r>
            <a:endParaRPr lang="zh-CN" altLang="en-US" sz="3200" b="1" i="0" dirty="0">
              <a:latin typeface="Times New Roman" panose="02020603050405020304" pitchFamily="2" charset="0"/>
            </a:endParaRPr>
          </a:p>
          <a:p>
            <a:pPr marL="914400" lvl="1" indent="-457200" algn="l">
              <a:lnSpc>
                <a:spcPct val="150000"/>
              </a:lnSpc>
              <a:buClrTx/>
              <a:buSzTx/>
              <a:buFont typeface="Wingdings" panose="05000000000000000000" charset="0"/>
              <a:buChar char="u"/>
            </a:pPr>
            <a:r>
              <a:rPr lang="zh-CN" altLang="en-US" sz="3200" b="1" i="0" dirty="0">
                <a:latin typeface="Times New Roman" panose="02020603050405020304" pitchFamily="2" charset="0"/>
              </a:rPr>
              <a:t>下一条指令则跳转到目的地址开始执行</a:t>
            </a:r>
            <a:endParaRPr lang="zh-CN" altLang="en-US" sz="3200" b="1" i="0" dirty="0">
              <a:latin typeface="Times New Roman" panose="02020603050405020304" pitchFamily="2" charset="0"/>
            </a:endParaRPr>
          </a:p>
        </p:txBody>
      </p:sp>
      <p:sp>
        <p:nvSpPr>
          <p:cNvPr id="5126" name="文本框 9227"/>
          <p:cNvSpPr txBox="1"/>
          <p:nvPr/>
        </p:nvSpPr>
        <p:spPr>
          <a:xfrm>
            <a:off x="1547813" y="3860800"/>
            <a:ext cx="184150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文本框 18435"/>
          <p:cNvSpPr txBox="1"/>
          <p:nvPr/>
        </p:nvSpPr>
        <p:spPr>
          <a:xfrm>
            <a:off x="539750" y="1408113"/>
            <a:ext cx="7848600" cy="329247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lnSpc>
                <a:spcPct val="150000"/>
              </a:lnSpc>
            </a:pP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  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例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1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．比较数组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BUF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中的三个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16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位补码，若三个数都不相等则显示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0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，有两个相等则显示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1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，都相等则显示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2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。</a:t>
            </a:r>
            <a:endParaRPr lang="zh-CN" altLang="en-US" sz="2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  分析：假定三个数为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a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、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b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、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c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，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D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为比较结果。我们可以画出流程图：</a:t>
            </a:r>
            <a:endParaRPr lang="zh-CN" altLang="en-US" sz="2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sp>
        <p:nvSpPr>
          <p:cNvPr id="18434" name="文本框 18458"/>
          <p:cNvSpPr txBox="1"/>
          <p:nvPr/>
        </p:nvSpPr>
        <p:spPr>
          <a:xfrm>
            <a:off x="611188" y="304800"/>
            <a:ext cx="292989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36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</a:t>
            </a:r>
            <a:r>
              <a:rPr lang="zh-CN" altLang="en-US" sz="36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程序举例</a:t>
            </a:r>
            <a:endParaRPr lang="zh-CN" altLang="en-US" sz="36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57" name="文本框 114706"/>
          <p:cNvSpPr txBox="1"/>
          <p:nvPr/>
        </p:nvSpPr>
        <p:spPr>
          <a:xfrm>
            <a:off x="611188" y="304800"/>
            <a:ext cx="323469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 algn="l"/>
            <a:r>
              <a:rPr lang="zh-CN" altLang="en-US" sz="400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分支程序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举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例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19458" name="组合 1"/>
          <p:cNvGrpSpPr/>
          <p:nvPr/>
        </p:nvGrpSpPr>
        <p:grpSpPr>
          <a:xfrm>
            <a:off x="1752600" y="1471613"/>
            <a:ext cx="4621213" cy="4845050"/>
            <a:chOff x="2756" y="2896"/>
            <a:chExt cx="3243" cy="7331"/>
          </a:xfrm>
        </p:grpSpPr>
        <p:sp>
          <p:nvSpPr>
            <p:cNvPr id="19459" name="文本框 1073743118"/>
            <p:cNvSpPr txBox="1"/>
            <p:nvPr/>
          </p:nvSpPr>
          <p:spPr>
            <a:xfrm>
              <a:off x="2939" y="8200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L3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0" name="文本框 1073743119"/>
            <p:cNvSpPr txBox="1"/>
            <p:nvPr/>
          </p:nvSpPr>
          <p:spPr>
            <a:xfrm>
              <a:off x="3659" y="6952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L2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1" name="文本框 1073743120"/>
            <p:cNvSpPr txBox="1"/>
            <p:nvPr/>
          </p:nvSpPr>
          <p:spPr>
            <a:xfrm>
              <a:off x="2939" y="5915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L1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2" name="文本框 1073743121"/>
            <p:cNvSpPr txBox="1"/>
            <p:nvPr/>
          </p:nvSpPr>
          <p:spPr>
            <a:xfrm>
              <a:off x="5279" y="7943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N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3" name="文本框 1073743122"/>
            <p:cNvSpPr txBox="1"/>
            <p:nvPr/>
          </p:nvSpPr>
          <p:spPr>
            <a:xfrm>
              <a:off x="4199" y="6952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4" name="文本框 1073743123"/>
            <p:cNvSpPr txBox="1"/>
            <p:nvPr/>
          </p:nvSpPr>
          <p:spPr>
            <a:xfrm>
              <a:off x="2939" y="6952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5" name="文本框 1073743124"/>
            <p:cNvSpPr txBox="1"/>
            <p:nvPr/>
          </p:nvSpPr>
          <p:spPr>
            <a:xfrm>
              <a:off x="4196" y="6328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N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6" name="文本框 1073743125"/>
            <p:cNvSpPr txBox="1"/>
            <p:nvPr/>
          </p:nvSpPr>
          <p:spPr>
            <a:xfrm>
              <a:off x="2939" y="4979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7" name="文本框 1073743126"/>
            <p:cNvSpPr txBox="1"/>
            <p:nvPr/>
          </p:nvSpPr>
          <p:spPr>
            <a:xfrm>
              <a:off x="4379" y="4355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N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8" name="文本框 1073743128"/>
            <p:cNvSpPr txBox="1"/>
            <p:nvPr/>
          </p:nvSpPr>
          <p:spPr>
            <a:xfrm>
              <a:off x="2939" y="3728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D = 0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9" name="流程图: 决策 1073743129"/>
            <p:cNvSpPr/>
            <p:nvPr/>
          </p:nvSpPr>
          <p:spPr>
            <a:xfrm>
              <a:off x="2756" y="4508"/>
              <a:ext cx="1440" cy="572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a=b?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70" name="文本框 1073743130"/>
            <p:cNvSpPr txBox="1"/>
            <p:nvPr/>
          </p:nvSpPr>
          <p:spPr>
            <a:xfrm>
              <a:off x="2939" y="5392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rIns="18000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D+1→D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71" name="流程图: 决策 1073743131"/>
            <p:cNvSpPr/>
            <p:nvPr/>
          </p:nvSpPr>
          <p:spPr>
            <a:xfrm>
              <a:off x="2759" y="6484"/>
              <a:ext cx="1440" cy="624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b=c?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72" name="流程图: 决策 1073743132"/>
            <p:cNvSpPr/>
            <p:nvPr/>
          </p:nvSpPr>
          <p:spPr>
            <a:xfrm>
              <a:off x="4559" y="7108"/>
              <a:ext cx="1440" cy="624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a=c?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73" name="文本框 1073743133"/>
            <p:cNvSpPr txBox="1"/>
            <p:nvPr/>
          </p:nvSpPr>
          <p:spPr>
            <a:xfrm>
              <a:off x="2939" y="7732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rIns="18000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D+1→D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74" name="直接连接符 1073743134"/>
            <p:cNvSpPr/>
            <p:nvPr/>
          </p:nvSpPr>
          <p:spPr>
            <a:xfrm>
              <a:off x="3479" y="3364"/>
              <a:ext cx="0" cy="36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75" name="直接连接符 1073743135"/>
            <p:cNvSpPr/>
            <p:nvPr/>
          </p:nvSpPr>
          <p:spPr>
            <a:xfrm>
              <a:off x="3479" y="4196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76" name="直接连接符 1073743136"/>
            <p:cNvSpPr/>
            <p:nvPr/>
          </p:nvSpPr>
          <p:spPr>
            <a:xfrm>
              <a:off x="3479" y="5080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77" name="直接连接符 1073743137"/>
            <p:cNvSpPr/>
            <p:nvPr/>
          </p:nvSpPr>
          <p:spPr>
            <a:xfrm>
              <a:off x="3479" y="5860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78" name="直接连接符 1073743138"/>
            <p:cNvSpPr/>
            <p:nvPr/>
          </p:nvSpPr>
          <p:spPr>
            <a:xfrm>
              <a:off x="3479" y="7108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79" name="直接连接符 1073743139"/>
            <p:cNvSpPr/>
            <p:nvPr/>
          </p:nvSpPr>
          <p:spPr>
            <a:xfrm>
              <a:off x="4199" y="4820"/>
              <a:ext cx="3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0" name="直接连接符 1073743140"/>
            <p:cNvSpPr/>
            <p:nvPr/>
          </p:nvSpPr>
          <p:spPr>
            <a:xfrm>
              <a:off x="4559" y="4820"/>
              <a:ext cx="0" cy="135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1" name="直接连接符 1073743141"/>
            <p:cNvSpPr/>
            <p:nvPr/>
          </p:nvSpPr>
          <p:spPr>
            <a:xfrm flipH="1">
              <a:off x="3479" y="6172"/>
              <a:ext cx="10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2" name="直接连接符 1073743142"/>
            <p:cNvSpPr/>
            <p:nvPr/>
          </p:nvSpPr>
          <p:spPr>
            <a:xfrm>
              <a:off x="4199" y="6796"/>
              <a:ext cx="10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3" name="直接连接符 1073743143"/>
            <p:cNvSpPr/>
            <p:nvPr/>
          </p:nvSpPr>
          <p:spPr>
            <a:xfrm>
              <a:off x="5279" y="6796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4" name="直接连接符 1073743144"/>
            <p:cNvSpPr/>
            <p:nvPr/>
          </p:nvSpPr>
          <p:spPr>
            <a:xfrm flipH="1">
              <a:off x="3479" y="7420"/>
              <a:ext cx="10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5" name="文本框 1073743145"/>
            <p:cNvSpPr txBox="1"/>
            <p:nvPr/>
          </p:nvSpPr>
          <p:spPr>
            <a:xfrm>
              <a:off x="2939" y="8980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显示D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86" name="直接连接符 1073743146"/>
            <p:cNvSpPr/>
            <p:nvPr/>
          </p:nvSpPr>
          <p:spPr>
            <a:xfrm>
              <a:off x="3479" y="8200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7" name="直接连接符 1073743147"/>
            <p:cNvSpPr/>
            <p:nvPr/>
          </p:nvSpPr>
          <p:spPr>
            <a:xfrm>
              <a:off x="3479" y="9448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8" name="直接连接符 1073743148"/>
            <p:cNvSpPr/>
            <p:nvPr/>
          </p:nvSpPr>
          <p:spPr>
            <a:xfrm>
              <a:off x="5279" y="7732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9" name="直接连接符 1073743149"/>
            <p:cNvSpPr/>
            <p:nvPr/>
          </p:nvSpPr>
          <p:spPr>
            <a:xfrm flipH="1">
              <a:off x="3479" y="8512"/>
              <a:ext cx="180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90" name="圆角矩形 1073743208"/>
            <p:cNvSpPr/>
            <p:nvPr/>
          </p:nvSpPr>
          <p:spPr>
            <a:xfrm>
              <a:off x="2939" y="2896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开始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91" name="圆角矩形 1073743209"/>
            <p:cNvSpPr/>
            <p:nvPr/>
          </p:nvSpPr>
          <p:spPr>
            <a:xfrm>
              <a:off x="2939" y="9763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结束</a:t>
              </a:r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文本框 114706"/>
          <p:cNvSpPr txBox="1"/>
          <p:nvPr/>
        </p:nvSpPr>
        <p:spPr>
          <a:xfrm>
            <a:off x="611188" y="304800"/>
            <a:ext cx="109855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36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举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例</a:t>
            </a:r>
            <a:endParaRPr lang="en-US" altLang="zh-CN" sz="36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0482" name="文本框 1073743151"/>
          <p:cNvSpPr txBox="1"/>
          <p:nvPr/>
        </p:nvSpPr>
        <p:spPr>
          <a:xfrm>
            <a:off x="827088" y="1556068"/>
            <a:ext cx="7418387" cy="481330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wrap="square" anchor="t" anchorCtr="0"/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SEGMENT	STACK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	DB		200 DUP(0)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ENDS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SEGMENT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BUF	DW a, b, c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ENDS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SEGMENT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	ASSUME CS: CODE, DS: DATA, SS: STACK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BEGIN: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AX, DATA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DS, AX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DL, 0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AX, BUF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;a→AX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CMP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AX</a:t>
            </a:r>
            <a:r>
              <a:rPr lang="en-US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, 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BUF+2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a=b?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JNZ	 L1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INC	 DL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文本框 114706"/>
          <p:cNvSpPr txBox="1"/>
          <p:nvPr/>
        </p:nvSpPr>
        <p:spPr>
          <a:xfrm>
            <a:off x="611188" y="304800"/>
            <a:ext cx="109855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36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举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例</a:t>
            </a:r>
            <a:endParaRPr lang="en-US" altLang="zh-CN" sz="36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1506" name="文本框 1073743151"/>
          <p:cNvSpPr txBox="1"/>
          <p:nvPr/>
        </p:nvSpPr>
        <p:spPr>
          <a:xfrm>
            <a:off x="827088" y="1556068"/>
            <a:ext cx="7418387" cy="481330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wrap="square" anchor="t" anchorCtr="0"/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SL1：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BX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,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 BUF+2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b→BX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CMP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BX, BUF+4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b=c?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JZ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L2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b=c转L2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CMP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AX, BUF+4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JNZ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L3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a≠c转L3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L2：	INC	DL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L3：	ADD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DL, 30H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(DL)变为ASCII码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AH, 2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INT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21H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AH, 4CH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INT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21H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ENDS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END BEGIN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29" name="文本框 7172"/>
          <p:cNvSpPr txBox="1"/>
          <p:nvPr/>
        </p:nvSpPr>
        <p:spPr>
          <a:xfrm>
            <a:off x="611188" y="265113"/>
            <a:ext cx="4246562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分支程序设计注意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2530" name="文本框 99"/>
          <p:cNvSpPr txBox="1"/>
          <p:nvPr/>
        </p:nvSpPr>
        <p:spPr>
          <a:xfrm>
            <a:off x="612775" y="1484313"/>
            <a:ext cx="7781925" cy="28352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marL="722630" indent="-722630">
              <a:lnSpc>
                <a:spcPct val="15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Wingdings" panose="05000000000000000000" charset="0"/>
              </a:rPr>
              <a:t>l 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选择合适的转移指令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  <a:p>
            <a:pPr marL="722630" indent="-722630"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如：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CMP   AX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1</a:t>
            </a:r>
            <a:endParaRPr lang="en-US" altLang="zh-CN" sz="24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pPr marL="722630" indent="-722630">
              <a:lnSpc>
                <a:spcPct val="15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宋体" panose="02010600030101010101" pitchFamily="2" charset="-122"/>
              </a:rPr>
              <a:t>    JL     L1</a:t>
            </a:r>
            <a:endParaRPr lang="en-US" altLang="zh-CN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  <a:p>
            <a:pPr marL="722630" indent="-722630">
              <a:lnSpc>
                <a:spcPct val="15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宋体" panose="02010600030101010101" pitchFamily="2" charset="-122"/>
              </a:rPr>
              <a:t>JL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为有符号转移指令，（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AX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）＜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1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则转移。若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JL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换为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JB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，则为无符号转移指令，该转移的反而不转移。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553" name="文本框 7172"/>
          <p:cNvSpPr txBox="1"/>
          <p:nvPr/>
        </p:nvSpPr>
        <p:spPr>
          <a:xfrm>
            <a:off x="611188" y="265113"/>
            <a:ext cx="425196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分支程序设计注意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3554" name="文本框 99"/>
          <p:cNvSpPr txBox="1"/>
          <p:nvPr/>
        </p:nvSpPr>
        <p:spPr>
          <a:xfrm>
            <a:off x="898525" y="1555750"/>
            <a:ext cx="7237413" cy="173831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marL="722630" indent="-722630">
              <a:lnSpc>
                <a:spcPct val="15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Wingdings" panose="05000000000000000000" charset="0"/>
              </a:rPr>
              <a:t>l 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为每个分支安排出口</a:t>
            </a:r>
            <a:endParaRPr lang="zh-CN" altLang="en-US" sz="24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pPr marL="722630" indent="-722630"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如：实现（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AL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）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≥0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，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′+′→DL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； </a:t>
            </a:r>
            <a:endParaRPr lang="zh-CN" altLang="en-US" sz="24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pPr marL="722630" indent="-722630"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        （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AL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）＜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0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，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′-′→DL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；</a:t>
            </a:r>
            <a:endParaRPr lang="zh-CN" altLang="en-US" sz="24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sp>
        <p:nvSpPr>
          <p:cNvPr id="1073743179" name="文本框 1073743178"/>
          <p:cNvSpPr txBox="1">
            <a:spLocks noRot="1"/>
          </p:cNvSpPr>
          <p:nvPr/>
        </p:nvSpPr>
        <p:spPr>
          <a:xfrm>
            <a:off x="755650" y="3717925"/>
            <a:ext cx="7545388" cy="2432050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p>
            <a:pPr marL="266700" indent="266700">
              <a:lnSpc>
                <a:spcPct val="120000"/>
              </a:lnSpc>
            </a:pPr>
            <a:r>
              <a:rPr lang="en-US" altLang="zh-CN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CMP AL, 0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JGE	 L1; 有符号比较，大于等于转L1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MOV DL, ‘－’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JMP EXIT; 若无此句，无论AL为何，DL= ‘+’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L1:	MOV DL, ‘+’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EXIT:	…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7" name="文本框 7172"/>
          <p:cNvSpPr txBox="1"/>
          <p:nvPr/>
        </p:nvSpPr>
        <p:spPr>
          <a:xfrm>
            <a:off x="611188" y="265113"/>
            <a:ext cx="425196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分支程序设计注意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4578" name="文本框 99"/>
          <p:cNvSpPr txBox="1"/>
          <p:nvPr/>
        </p:nvSpPr>
        <p:spPr>
          <a:xfrm>
            <a:off x="682625" y="1484313"/>
            <a:ext cx="7407275" cy="1408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marL="722630" indent="-722630"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Wingdings" panose="05000000000000000000" charset="0"/>
              </a:rPr>
              <a:t>l 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将分支中的公共部分尽量放到分之前或分支后，使程序尽量短。</a:t>
            </a:r>
            <a:endParaRPr lang="zh-CN" altLang="en-US" sz="24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pPr marL="722630" indent="-722630"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如：</a:t>
            </a:r>
            <a:endParaRPr lang="zh-CN" altLang="en-US" sz="24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grpSp>
        <p:nvGrpSpPr>
          <p:cNvPr id="24579" name="组合 1073743467"/>
          <p:cNvGrpSpPr>
            <a:grpSpLocks noRot="1"/>
          </p:cNvGrpSpPr>
          <p:nvPr/>
        </p:nvGrpSpPr>
        <p:grpSpPr>
          <a:xfrm>
            <a:off x="827088" y="2997200"/>
            <a:ext cx="7232650" cy="2879725"/>
            <a:chOff x="922" y="2925"/>
            <a:chExt cx="8077" cy="3276"/>
          </a:xfrm>
        </p:grpSpPr>
        <p:sp>
          <p:nvSpPr>
            <p:cNvPr id="24580" name="文本框 1073743179"/>
            <p:cNvSpPr txBox="1"/>
            <p:nvPr/>
          </p:nvSpPr>
          <p:spPr>
            <a:xfrm>
              <a:off x="922" y="2925"/>
              <a:ext cx="8077" cy="3276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p>
              <a:r>
                <a:rPr lang="zh-CN" altLang="en-US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OR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AX, AX</a:t>
              </a:r>
              <a:endPara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JNS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L1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; (AX)为正，则转移</a:t>
              </a:r>
              <a:endPara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NEG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AX</a:t>
              </a:r>
              <a:endPara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ADD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AX, BX</a:t>
              </a:r>
              <a:endPara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MOV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Y, AX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; 可以去掉，不影响功能</a:t>
              </a:r>
              <a:endPara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JMP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EXIT</a:t>
              </a:r>
              <a:endPara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L1:	ADD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AX, BX</a:t>
              </a:r>
              <a:endPara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MOV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Y, AX</a:t>
              </a:r>
              <a:endPara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EXIT:	</a:t>
              </a:r>
              <a:r>
                <a:rPr lang="zh-CN" altLang="en-US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…</a:t>
              </a:r>
              <a:endParaRPr lang="zh-CN" altLang="en-US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  <a:p>
              <a:endParaRPr lang="zh-CN" altLang="en-US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24581" name="右大括号 1073743180"/>
            <p:cNvSpPr/>
            <p:nvPr/>
          </p:nvSpPr>
          <p:spPr>
            <a:xfrm>
              <a:off x="4327" y="4140"/>
              <a:ext cx="180" cy="780"/>
            </a:xfrm>
            <a:prstGeom prst="rightBrace">
              <a:avLst>
                <a:gd name="adj1" fmla="val 35870"/>
                <a:gd name="adj2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 i="0">
                <a:latin typeface="Times New Roman" panose="02020603050405020304" pitchFamily="2" charset="0"/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5601" name="文本框 7172"/>
          <p:cNvSpPr txBox="1"/>
          <p:nvPr/>
        </p:nvSpPr>
        <p:spPr>
          <a:xfrm>
            <a:off x="611188" y="265113"/>
            <a:ext cx="425196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分支程序设计注意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5602" name="文本框 99"/>
          <p:cNvSpPr txBox="1"/>
          <p:nvPr/>
        </p:nvSpPr>
        <p:spPr>
          <a:xfrm>
            <a:off x="971550" y="1917700"/>
            <a:ext cx="7300913" cy="17367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marL="722630" indent="-72263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按流程图编程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  <a:p>
            <a:pPr marL="722630" indent="-722630"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分支先后次序应尽量与问题提出的先后次序一致。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  <a:p>
            <a:pPr marL="722630" indent="-72263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假定各种输入，调试分支程序。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/>
          </p:cNvSpPr>
          <p:nvPr/>
        </p:nvSpPr>
        <p:spPr>
          <a:xfrm>
            <a:off x="457200" y="98425"/>
            <a:ext cx="8229600" cy="72517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ctr" anchorCtr="0"/>
          <a:lstStyle>
            <a:lvl1pPr marL="0" lvl="0" indent="0" algn="l" defTabSz="914400" eaLnBrk="1" fontAlgn="base" latinLnBrk="0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None/>
              <a:defRPr sz="4400" b="0" i="0" u="none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 typeface="Arial" panose="020B0604020202020204" pitchFamily="34" charset="0"/>
            </a:pPr>
            <a:r>
              <a:rPr lang="zh-CN" altLang="en-US" sz="40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主要内容</a:t>
            </a:r>
            <a:endParaRPr lang="zh-CN" altLang="en-US" sz="4000" b="1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cs typeface="+mn-cs"/>
            </a:endParaRPr>
          </a:p>
        </p:txBody>
      </p:sp>
      <p:sp>
        <p:nvSpPr>
          <p:cNvPr id="4099" name="Rectangle 3"/>
          <p:cNvSpPr>
            <a:spLocks noGrp="1"/>
          </p:cNvSpPr>
          <p:nvPr>
            <p:ph type="body" idx="4294967295"/>
          </p:nvPr>
        </p:nvSpPr>
        <p:spPr>
          <a:xfrm>
            <a:off x="827405" y="1978025"/>
            <a:ext cx="7348855" cy="3930015"/>
          </a:xfrm>
        </p:spPr>
        <p:txBody>
          <a:bodyPr vert="horz" wrap="square" lIns="91440" tIns="45720" rIns="91440" bIns="45720" anchor="t" anchorCtr="0"/>
          <a:p>
            <a:pPr>
              <a:spcBef>
                <a:spcPts val="1600"/>
              </a:spcBef>
            </a:pPr>
            <a:r>
              <a:rPr lang="en-US" altLang="zh-CN" dirty="0">
                <a:solidFill>
                  <a:srgbClr val="FF0000"/>
                </a:solidFill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000066"/>
                </a:solidFill>
                <a:ea typeface="黑体" panose="02010609060101010101" pitchFamily="2" charset="-122"/>
              </a:rPr>
              <a:t>转移指令</a:t>
            </a:r>
            <a:endParaRPr lang="zh-CN" altLang="en-US" dirty="0">
              <a:solidFill>
                <a:srgbClr val="000066"/>
              </a:solidFill>
              <a:ea typeface="黑体" panose="02010609060101010101" pitchFamily="2" charset="-122"/>
            </a:endParaRPr>
          </a:p>
          <a:p>
            <a:pPr>
              <a:spcBef>
                <a:spcPts val="1600"/>
              </a:spcBef>
            </a:pPr>
            <a:r>
              <a:rPr lang="en-US" altLang="zh-CN" dirty="0"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000066"/>
                </a:solidFill>
                <a:ea typeface="黑体" panose="02010609060101010101" pitchFamily="2" charset="-122"/>
              </a:rPr>
              <a:t>分支程序设计</a:t>
            </a:r>
            <a:endParaRPr lang="zh-CN" altLang="en-US" dirty="0">
              <a:solidFill>
                <a:srgbClr val="000066"/>
              </a:solidFill>
              <a:ea typeface="黑体" panose="02010609060101010101" pitchFamily="2" charset="-122"/>
            </a:endParaRPr>
          </a:p>
          <a:p>
            <a:pPr>
              <a:spcBef>
                <a:spcPts val="1600"/>
              </a:spcBef>
            </a:pPr>
            <a:r>
              <a:rPr lang="zh-CN" altLang="en-US" dirty="0"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FF3300"/>
                </a:solidFill>
                <a:ea typeface="黑体" panose="02010609060101010101" pitchFamily="2" charset="-122"/>
              </a:rPr>
              <a:t>循环程序设计</a:t>
            </a:r>
            <a:endParaRPr lang="zh-CN" altLang="en-US" dirty="0">
              <a:solidFill>
                <a:srgbClr val="FF3300"/>
              </a:solidFill>
              <a:ea typeface="黑体" panose="02010609060101010101" pitchFamily="2" charset="-122"/>
            </a:endParaRPr>
          </a:p>
          <a:p>
            <a:pPr>
              <a:spcBef>
                <a:spcPts val="1600"/>
              </a:spcBef>
            </a:pPr>
            <a:endParaRPr lang="zh-CN" altLang="en-US" dirty="0">
              <a:solidFill>
                <a:srgbClr val="FF3300"/>
              </a:solidFill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5" name="矩形 42026"/>
          <p:cNvSpPr/>
          <p:nvPr/>
        </p:nvSpPr>
        <p:spPr>
          <a:xfrm>
            <a:off x="482600" y="271780"/>
            <a:ext cx="6402705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3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.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3.3 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循环程序设计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26626" name="组合 2"/>
          <p:cNvGrpSpPr/>
          <p:nvPr/>
        </p:nvGrpSpPr>
        <p:grpSpPr>
          <a:xfrm>
            <a:off x="682625" y="2205038"/>
            <a:ext cx="7760653" cy="3983860"/>
            <a:chOff x="1076" y="3472"/>
            <a:chExt cx="12221" cy="6274"/>
          </a:xfrm>
        </p:grpSpPr>
        <p:grpSp>
          <p:nvGrpSpPr>
            <p:cNvPr id="26627" name="组合 1"/>
            <p:cNvGrpSpPr/>
            <p:nvPr/>
          </p:nvGrpSpPr>
          <p:grpSpPr>
            <a:xfrm>
              <a:off x="1076" y="3472"/>
              <a:ext cx="12221" cy="6274"/>
              <a:chOff x="720" y="1885"/>
              <a:chExt cx="13016" cy="8264"/>
            </a:xfrm>
          </p:grpSpPr>
          <p:sp>
            <p:nvSpPr>
              <p:cNvPr id="26628" name="菱形 41993"/>
              <p:cNvSpPr/>
              <p:nvPr/>
            </p:nvSpPr>
            <p:spPr>
              <a:xfrm>
                <a:off x="2167" y="7782"/>
                <a:ext cx="3472" cy="1132"/>
              </a:xfrm>
              <a:prstGeom prst="diamond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29" name="矩形 41992"/>
              <p:cNvSpPr/>
              <p:nvPr/>
            </p:nvSpPr>
            <p:spPr>
              <a:xfrm>
                <a:off x="1680" y="2475"/>
                <a:ext cx="4272" cy="885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30" name="矩形 41991"/>
              <p:cNvSpPr/>
              <p:nvPr/>
            </p:nvSpPr>
            <p:spPr>
              <a:xfrm>
                <a:off x="2550" y="6195"/>
                <a:ext cx="2632" cy="775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31" name="矩形 41989"/>
              <p:cNvSpPr/>
              <p:nvPr/>
            </p:nvSpPr>
            <p:spPr>
              <a:xfrm>
                <a:off x="2550" y="4265"/>
                <a:ext cx="2520" cy="885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32" name="文本框 41985"/>
              <p:cNvSpPr txBox="1"/>
              <p:nvPr/>
            </p:nvSpPr>
            <p:spPr>
              <a:xfrm>
                <a:off x="1532" y="2451"/>
                <a:ext cx="4244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置循环初值部分</a:t>
                </a:r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33" name="文本框 41986"/>
              <p:cNvSpPr txBox="1"/>
              <p:nvPr/>
            </p:nvSpPr>
            <p:spPr>
              <a:xfrm>
                <a:off x="2666" y="4380"/>
                <a:ext cx="2263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工作部分</a:t>
                </a:r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34" name="文本框 41987"/>
              <p:cNvSpPr txBox="1"/>
              <p:nvPr/>
            </p:nvSpPr>
            <p:spPr>
              <a:xfrm>
                <a:off x="2666" y="6195"/>
                <a:ext cx="2176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修改部分</a:t>
                </a:r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35" name="文本框 41988"/>
              <p:cNvSpPr txBox="1"/>
              <p:nvPr/>
            </p:nvSpPr>
            <p:spPr>
              <a:xfrm>
                <a:off x="2630" y="7895"/>
                <a:ext cx="2328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控制部分</a:t>
                </a:r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36" name="直接连接符 41994"/>
              <p:cNvSpPr/>
              <p:nvPr/>
            </p:nvSpPr>
            <p:spPr>
              <a:xfrm>
                <a:off x="3912" y="3472"/>
                <a:ext cx="0" cy="84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37" name="直接连接符 41995"/>
              <p:cNvSpPr/>
              <p:nvPr/>
            </p:nvSpPr>
            <p:spPr>
              <a:xfrm>
                <a:off x="3912" y="5287"/>
                <a:ext cx="0" cy="96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38" name="直接连接符 41996"/>
              <p:cNvSpPr/>
              <p:nvPr/>
            </p:nvSpPr>
            <p:spPr>
              <a:xfrm>
                <a:off x="3912" y="7100"/>
                <a:ext cx="0" cy="60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39" name="直接连接符 41997"/>
              <p:cNvSpPr/>
              <p:nvPr/>
            </p:nvSpPr>
            <p:spPr>
              <a:xfrm>
                <a:off x="3912" y="8915"/>
                <a:ext cx="0" cy="96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40" name="直接连接符 41998"/>
              <p:cNvSpPr/>
              <p:nvPr/>
            </p:nvSpPr>
            <p:spPr>
              <a:xfrm flipH="1">
                <a:off x="1080" y="8400"/>
                <a:ext cx="1080" cy="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41" name="直接连接符 41999"/>
              <p:cNvSpPr/>
              <p:nvPr/>
            </p:nvSpPr>
            <p:spPr>
              <a:xfrm flipH="1" flipV="1">
                <a:off x="1077" y="3812"/>
                <a:ext cx="2" cy="4587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42" name="直接连接符 42000"/>
              <p:cNvSpPr/>
              <p:nvPr/>
            </p:nvSpPr>
            <p:spPr>
              <a:xfrm>
                <a:off x="1037" y="3812"/>
                <a:ext cx="2760" cy="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43" name="直接连接符 42001"/>
              <p:cNvSpPr/>
              <p:nvPr/>
            </p:nvSpPr>
            <p:spPr>
              <a:xfrm>
                <a:off x="3912" y="1885"/>
                <a:ext cx="0" cy="62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44" name="文本框 42002"/>
              <p:cNvSpPr txBox="1"/>
              <p:nvPr/>
            </p:nvSpPr>
            <p:spPr>
              <a:xfrm>
                <a:off x="3912" y="9315"/>
                <a:ext cx="1900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000" b="1" i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已</a:t>
                </a:r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结束</a:t>
                </a:r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45" name="文本框 42003"/>
              <p:cNvSpPr txBox="1"/>
              <p:nvPr/>
            </p:nvSpPr>
            <p:spPr>
              <a:xfrm>
                <a:off x="720" y="8640"/>
                <a:ext cx="488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46" name="文本框 42004"/>
              <p:cNvSpPr txBox="1"/>
              <p:nvPr/>
            </p:nvSpPr>
            <p:spPr>
              <a:xfrm>
                <a:off x="1190" y="7515"/>
                <a:ext cx="1487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lIns="0" rIns="0" anchor="t" anchorCtr="0">
                <a:spAutoFit/>
              </a:bodyPr>
              <a:p>
                <a:pPr algn="ctr"/>
                <a:r>
                  <a:rPr lang="zh-CN" altLang="en-US" sz="2000" b="1" i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未</a:t>
                </a:r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结束</a:t>
                </a:r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47" name="菱形 42005"/>
              <p:cNvSpPr/>
              <p:nvPr/>
            </p:nvSpPr>
            <p:spPr>
              <a:xfrm>
                <a:off x="8515" y="4175"/>
                <a:ext cx="3472" cy="1112"/>
              </a:xfrm>
              <a:prstGeom prst="diamond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48" name="矩形 42006"/>
              <p:cNvSpPr/>
              <p:nvPr/>
            </p:nvSpPr>
            <p:spPr>
              <a:xfrm>
                <a:off x="8060" y="2475"/>
                <a:ext cx="4262" cy="885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49" name="矩形 42007"/>
              <p:cNvSpPr/>
              <p:nvPr/>
            </p:nvSpPr>
            <p:spPr>
              <a:xfrm>
                <a:off x="8955" y="7830"/>
                <a:ext cx="2620" cy="76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50" name="矩形 42008"/>
              <p:cNvSpPr/>
              <p:nvPr/>
            </p:nvSpPr>
            <p:spPr>
              <a:xfrm>
                <a:off x="8955" y="6217"/>
                <a:ext cx="2507" cy="792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51" name="文本框 42009"/>
              <p:cNvSpPr txBox="1"/>
              <p:nvPr/>
            </p:nvSpPr>
            <p:spPr>
              <a:xfrm>
                <a:off x="8047" y="2565"/>
                <a:ext cx="4177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置循环初值部分</a:t>
                </a:r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52" name="文本框 42010"/>
              <p:cNvSpPr txBox="1"/>
              <p:nvPr/>
            </p:nvSpPr>
            <p:spPr>
              <a:xfrm>
                <a:off x="8932" y="6232"/>
                <a:ext cx="2449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工作部分</a:t>
                </a:r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53" name="文本框 42011"/>
              <p:cNvSpPr txBox="1"/>
              <p:nvPr/>
            </p:nvSpPr>
            <p:spPr>
              <a:xfrm>
                <a:off x="9051" y="7840"/>
                <a:ext cx="2340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修改部分</a:t>
                </a:r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54" name="文本框 42012"/>
              <p:cNvSpPr txBox="1"/>
              <p:nvPr/>
            </p:nvSpPr>
            <p:spPr>
              <a:xfrm>
                <a:off x="8967" y="4380"/>
                <a:ext cx="2328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控制部分</a:t>
                </a:r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55" name="直接连接符 42013"/>
              <p:cNvSpPr/>
              <p:nvPr/>
            </p:nvSpPr>
            <p:spPr>
              <a:xfrm>
                <a:off x="10215" y="3335"/>
                <a:ext cx="0" cy="84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56" name="直接连接符 42014"/>
              <p:cNvSpPr/>
              <p:nvPr/>
            </p:nvSpPr>
            <p:spPr>
              <a:xfrm>
                <a:off x="10215" y="5422"/>
                <a:ext cx="0" cy="682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57" name="直接连接符 42015"/>
              <p:cNvSpPr/>
              <p:nvPr/>
            </p:nvSpPr>
            <p:spPr>
              <a:xfrm>
                <a:off x="10300" y="7230"/>
                <a:ext cx="0" cy="60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58" name="直接连接符 42016"/>
              <p:cNvSpPr/>
              <p:nvPr/>
            </p:nvSpPr>
            <p:spPr>
              <a:xfrm>
                <a:off x="12757" y="4742"/>
                <a:ext cx="0" cy="4422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59" name="直接连接符 42018"/>
              <p:cNvSpPr/>
              <p:nvPr/>
            </p:nvSpPr>
            <p:spPr>
              <a:xfrm flipH="1" flipV="1">
                <a:off x="7380" y="3610"/>
                <a:ext cx="0" cy="5895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60" name="直接连接符 42019"/>
              <p:cNvSpPr/>
              <p:nvPr/>
            </p:nvSpPr>
            <p:spPr>
              <a:xfrm>
                <a:off x="7380" y="3700"/>
                <a:ext cx="2760" cy="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61" name="直接连接符 42020"/>
              <p:cNvSpPr/>
              <p:nvPr/>
            </p:nvSpPr>
            <p:spPr>
              <a:xfrm>
                <a:off x="10215" y="1885"/>
                <a:ext cx="2" cy="567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62" name="文本框 42021"/>
              <p:cNvSpPr txBox="1"/>
              <p:nvPr/>
            </p:nvSpPr>
            <p:spPr>
              <a:xfrm>
                <a:off x="11916" y="9322"/>
                <a:ext cx="1820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000" b="1" i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已</a:t>
                </a:r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结束</a:t>
                </a:r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63" name="直接连接符 42023"/>
              <p:cNvSpPr/>
              <p:nvPr/>
            </p:nvSpPr>
            <p:spPr>
              <a:xfrm flipV="1">
                <a:off x="7420" y="9505"/>
                <a:ext cx="2910" cy="5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64" name="直接连接符 42024"/>
              <p:cNvSpPr/>
              <p:nvPr/>
            </p:nvSpPr>
            <p:spPr>
              <a:xfrm>
                <a:off x="10330" y="8712"/>
                <a:ext cx="0" cy="907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65" name="直接连接符 42025"/>
              <p:cNvSpPr/>
              <p:nvPr/>
            </p:nvSpPr>
            <p:spPr>
              <a:xfrm>
                <a:off x="11962" y="4720"/>
                <a:ext cx="840" cy="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anchor="t" anchorCtr="0"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</p:grpSp>
        <p:sp>
          <p:nvSpPr>
            <p:cNvPr id="26666" name="文本框 42004"/>
            <p:cNvSpPr txBox="1"/>
            <p:nvPr/>
          </p:nvSpPr>
          <p:spPr>
            <a:xfrm>
              <a:off x="10148" y="6080"/>
              <a:ext cx="1396" cy="62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rIns="0" anchor="t" anchorCtr="0">
              <a:spAutoFit/>
            </a:bodyPr>
            <a:p>
              <a:pPr algn="ctr"/>
              <a:r>
                <a:rPr lang="zh-CN" altLang="en-US" sz="2000" b="1" i="0">
                  <a:solidFill>
                    <a:srgbClr val="002060"/>
                  </a:solidFill>
                  <a:latin typeface="宋体" panose="02010600030101010101" pitchFamily="2" charset="-122"/>
                </a:rPr>
                <a:t>未</a:t>
              </a:r>
              <a:r>
                <a: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rPr>
                <a:t>结束</a:t>
              </a:r>
              <a:endParaRPr lang="zh-CN" altLang="en-US" sz="2000" b="1" i="0" dirty="0">
                <a:solidFill>
                  <a:srgbClr val="002060"/>
                </a:solidFill>
                <a:latin typeface="宋体" panose="02010600030101010101" pitchFamily="2" charset="-122"/>
              </a:endParaRPr>
            </a:p>
          </p:txBody>
        </p:sp>
      </p:grpSp>
      <p:sp>
        <p:nvSpPr>
          <p:cNvPr id="26667" name="文本框 99"/>
          <p:cNvSpPr txBox="1"/>
          <p:nvPr/>
        </p:nvSpPr>
        <p:spPr>
          <a:xfrm>
            <a:off x="539750" y="1484313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 indent="341630"/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循环程序的结构</a:t>
            </a:r>
            <a:endParaRPr lang="zh-CN" altLang="en-US" sz="2400" b="1" i="0">
              <a:solidFill>
                <a:srgbClr val="00206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文本框 9221"/>
          <p:cNvSpPr txBox="1">
            <a:spLocks noChangeArrowheads="1"/>
          </p:cNvSpPr>
          <p:nvPr/>
        </p:nvSpPr>
        <p:spPr bwMode="auto">
          <a:xfrm>
            <a:off x="735013" y="836613"/>
            <a:ext cx="4700587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18" name="文本框 9222"/>
          <p:cNvSpPr txBox="1">
            <a:spLocks noChangeArrowheads="1"/>
          </p:cNvSpPr>
          <p:nvPr/>
        </p:nvSpPr>
        <p:spPr bwMode="auto">
          <a:xfrm>
            <a:off x="684213" y="304800"/>
            <a:ext cx="221742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条件转移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219" name="文本框 9223"/>
          <p:cNvSpPr txBox="1">
            <a:spLocks noChangeArrowheads="1"/>
          </p:cNvSpPr>
          <p:nvPr/>
        </p:nvSpPr>
        <p:spPr bwMode="auto">
          <a:xfrm>
            <a:off x="1547813" y="1773238"/>
            <a:ext cx="39608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20" name="文本框 9224"/>
          <p:cNvSpPr txBox="1">
            <a:spLocks noChangeArrowheads="1"/>
          </p:cNvSpPr>
          <p:nvPr/>
        </p:nvSpPr>
        <p:spPr bwMode="auto">
          <a:xfrm>
            <a:off x="1311275" y="1739900"/>
            <a:ext cx="2540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22" name="文本框 9227"/>
          <p:cNvSpPr txBox="1">
            <a:spLocks noChangeArrowheads="1"/>
          </p:cNvSpPr>
          <p:nvPr/>
        </p:nvSpPr>
        <p:spPr bwMode="auto">
          <a:xfrm>
            <a:off x="1547813" y="3860800"/>
            <a:ext cx="1841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6684" y="1947863"/>
            <a:ext cx="5616624" cy="3764703"/>
          </a:xfrm>
          <a:prstGeom prst="rect">
            <a:avLst/>
          </a:prstGeom>
        </p:spPr>
      </p:pic>
      <p:sp>
        <p:nvSpPr>
          <p:cNvPr id="4" name="墨迹 3"/>
          <p:cNvSpPr/>
          <p:nvPr/>
        </p:nvSpPr>
        <p:spPr bwMode="auto">
          <a:xfrm>
            <a:off x="1676520" y="2679840"/>
            <a:ext cx="5143680" cy="1587600"/>
          </a:xfrm>
          <a:prstGeom prst="rect">
            <a:avLst/>
          </a:prstGeom>
        </p:spPr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513"/>
    </mc:Choice>
    <mc:Fallback>
      <p:transition spd="slow" advTm="105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49" name="文本框 76803"/>
          <p:cNvSpPr txBox="1"/>
          <p:nvPr/>
        </p:nvSpPr>
        <p:spPr>
          <a:xfrm>
            <a:off x="611188" y="1412875"/>
            <a:ext cx="8208962" cy="1846263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一、计数控制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特点：用于循环次数已知的情况。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．正计数法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特点：计数值开始为0，每次循环加1，直到加到n为止。  </a:t>
            </a:r>
            <a:endParaRPr lang="zh-CN" altLang="en-US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7650" name="矩形 76805"/>
          <p:cNvSpPr/>
          <p:nvPr/>
        </p:nvSpPr>
        <p:spPr>
          <a:xfrm>
            <a:off x="471488" y="266700"/>
            <a:ext cx="323469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循环控制方法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27651" name="组合 2"/>
          <p:cNvGrpSpPr/>
          <p:nvPr/>
        </p:nvGrpSpPr>
        <p:grpSpPr>
          <a:xfrm>
            <a:off x="755650" y="3357563"/>
            <a:ext cx="6592888" cy="2954337"/>
            <a:chOff x="1191" y="5287"/>
            <a:chExt cx="10382" cy="4652"/>
          </a:xfrm>
        </p:grpSpPr>
        <p:sp>
          <p:nvSpPr>
            <p:cNvPr id="1073743218" name="文本框 1073743217"/>
            <p:cNvSpPr txBox="1">
              <a:spLocks noRot="1"/>
            </p:cNvSpPr>
            <p:nvPr/>
          </p:nvSpPr>
          <p:spPr>
            <a:xfrm>
              <a:off x="1191" y="5287"/>
              <a:ext cx="10383" cy="4652"/>
            </a:xfrm>
            <a:prstGeom prst="rect">
              <a:avLst/>
            </a:prstGeom>
            <a:solidFill>
              <a:srgbClr val="FFFFFF"/>
            </a:solidFill>
            <a:ln w="9525" cap="flat" cmpd="sng">
              <a:noFill/>
              <a:prstDash val="solid"/>
              <a:miter/>
              <a:headEnd type="none" w="med" len="med"/>
              <a:tailEnd type="none" w="med" len="med"/>
            </a:ln>
          </p:spPr>
          <p:txBody>
            <a:bodyPr wrap="square"/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如：		MOV CX, 0; 初始化</a:t>
              </a:r>
              <a:endPara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…</a:t>
              </a:r>
              <a:endPara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L1:		</a:t>
              </a:r>
              <a:endPara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pPr marL="266700" indent="266700">
                <a:lnSpc>
                  <a:spcPct val="120000"/>
                </a:lnSpc>
              </a:pPr>
              <a:r>
                <a:rPr lang="en-US" altLang="zh-CN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</a:t>
              </a: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…; 循环体</a:t>
              </a:r>
              <a:endPara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INC CX</a:t>
              </a:r>
              <a:endPara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CMP CX, n		; 控制部分</a:t>
              </a:r>
              <a:endPara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JNE	 L1</a:t>
              </a:r>
              <a:endPara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…</a:t>
              </a:r>
              <a:endPara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endPara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</p:txBody>
        </p:sp>
        <p:sp>
          <p:nvSpPr>
            <p:cNvPr id="2" name="右大括号 1"/>
            <p:cNvSpPr/>
            <p:nvPr/>
          </p:nvSpPr>
          <p:spPr>
            <a:xfrm>
              <a:off x="6860" y="8008"/>
              <a:ext cx="567" cy="1020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3" name="文本框 76803"/>
          <p:cNvSpPr txBox="1"/>
          <p:nvPr/>
        </p:nvSpPr>
        <p:spPr>
          <a:xfrm>
            <a:off x="395288" y="1584325"/>
            <a:ext cx="8208962" cy="96837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．倒计数法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分两种情况：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8674" name="矩形 76805"/>
          <p:cNvSpPr/>
          <p:nvPr/>
        </p:nvSpPr>
        <p:spPr>
          <a:xfrm>
            <a:off x="471488" y="266700"/>
            <a:ext cx="3230562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一、计数控制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28675" name="组合 1073743468"/>
          <p:cNvGrpSpPr>
            <a:grpSpLocks noRot="1"/>
          </p:cNvGrpSpPr>
          <p:nvPr/>
        </p:nvGrpSpPr>
        <p:grpSpPr>
          <a:xfrm>
            <a:off x="623888" y="2779713"/>
            <a:ext cx="7808912" cy="2728912"/>
            <a:chOff x="1172" y="7842"/>
            <a:chExt cx="9275" cy="3420"/>
          </a:xfrm>
        </p:grpSpPr>
        <p:sp>
          <p:nvSpPr>
            <p:cNvPr id="1073743220" name="文本框 1073743219"/>
            <p:cNvSpPr txBox="1"/>
            <p:nvPr/>
          </p:nvSpPr>
          <p:spPr>
            <a:xfrm>
              <a:off x="1172" y="7842"/>
              <a:ext cx="4500" cy="342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/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MOV CX, n; 初始化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…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L1: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pPr marL="266700" indent="266700"/>
              <a:r>
                <a:rPr lang="en-US" altLang="zh-CN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</a:t>
              </a:r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…; 循环体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DEC CX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JNZ	 L1; 控制部分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…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其中JNZ L1可用LOOP L1代替。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</p:txBody>
        </p:sp>
        <p:sp>
          <p:nvSpPr>
            <p:cNvPr id="1073743221" name="文本框 1073743220"/>
            <p:cNvSpPr txBox="1"/>
            <p:nvPr/>
          </p:nvSpPr>
          <p:spPr>
            <a:xfrm>
              <a:off x="5947" y="7843"/>
              <a:ext cx="4500" cy="3403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/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MOV CX, -n; 初始化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…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L1: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pPr marL="266700" indent="266700"/>
              <a:r>
                <a:rPr lang="en-US" altLang="zh-CN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</a:t>
              </a:r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…; 循环体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INC CX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JNZ	 L1; 控制部分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…</a:t>
              </a:r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  <a:p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9697" name="文本框 76803"/>
          <p:cNvSpPr txBox="1"/>
          <p:nvPr/>
        </p:nvSpPr>
        <p:spPr>
          <a:xfrm>
            <a:off x="611188" y="1339850"/>
            <a:ext cx="7866062" cy="140811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特点：循环次数事先不知道。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如：求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中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的个数。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一般方法，逐位比较。 </a:t>
            </a:r>
            <a:endParaRPr lang="zh-CN" altLang="en-US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9698" name="矩形 76805"/>
          <p:cNvSpPr/>
          <p:nvPr/>
        </p:nvSpPr>
        <p:spPr>
          <a:xfrm>
            <a:off x="471488" y="266700"/>
            <a:ext cx="3230562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二、条件控制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073743223" name="文本框 1073743222"/>
          <p:cNvSpPr txBox="1">
            <a:spLocks noRot="1"/>
          </p:cNvSpPr>
          <p:nvPr/>
        </p:nvSpPr>
        <p:spPr>
          <a:xfrm>
            <a:off x="898525" y="2636838"/>
            <a:ext cx="7408863" cy="3805238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p>
            <a:pPr>
              <a:lnSpc>
                <a:spcPct val="120000"/>
              </a:lnSpc>
            </a:pPr>
            <a:r>
              <a:rPr lang="en-US" altLang="zh-CN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…</a:t>
            </a:r>
            <a:endParaRPr lang="zh-CN" altLang="en-US" sz="18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 marL="266700" indent="266700">
              <a:lnSpc>
                <a:spcPct val="120000"/>
              </a:lnSpc>
            </a:pPr>
            <a:r>
              <a:rPr lang="en-US" altLang="zh-CN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MOV BL, 0; BL中存放1的个数</a:t>
            </a:r>
            <a:endParaRPr lang="zh-CN" altLang="en-US" sz="18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 marL="266700" indent="266700">
              <a:lnSpc>
                <a:spcPct val="120000"/>
              </a:lnSpc>
            </a:pPr>
            <a:r>
              <a:rPr lang="en-US" altLang="zh-CN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MOV CL, 16</a:t>
            </a:r>
            <a:endParaRPr lang="zh-CN" altLang="en-US" sz="18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L1:	SAL AX, 1; 算术左移，b15→CF</a:t>
            </a:r>
            <a:endParaRPr lang="zh-CN" altLang="en-US" sz="18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JNC L2</a:t>
            </a:r>
            <a:endParaRPr lang="zh-CN" altLang="en-US" sz="18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INC	 BL; CF=1，（BL）+1→CL</a:t>
            </a:r>
            <a:endParaRPr lang="zh-CN" altLang="en-US" sz="18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L2:	DEC CL</a:t>
            </a:r>
            <a:endParaRPr lang="zh-CN" altLang="en-US" sz="18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JNZ	 L1</a:t>
            </a:r>
            <a:endParaRPr lang="zh-CN" altLang="en-US" sz="18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 marL="266700" indent="266700">
              <a:lnSpc>
                <a:spcPct val="120000"/>
              </a:lnSpc>
            </a:pPr>
            <a:r>
              <a:rPr lang="en-US" altLang="zh-CN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…</a:t>
            </a:r>
            <a:endParaRPr lang="zh-CN" altLang="en-US" sz="18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上述方法必须循环16次。</a:t>
            </a:r>
            <a:endParaRPr lang="zh-CN" altLang="en-US" sz="18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1" name="文本框 76803"/>
          <p:cNvSpPr txBox="1"/>
          <p:nvPr/>
        </p:nvSpPr>
        <p:spPr>
          <a:xfrm>
            <a:off x="395288" y="1584325"/>
            <a:ext cx="8208962" cy="4572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第二种方法不用循环16次就可以求得1的个数。 </a:t>
            </a:r>
            <a:endParaRPr lang="zh-CN" altLang="en-US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0722" name="矩形 76805"/>
          <p:cNvSpPr/>
          <p:nvPr/>
        </p:nvSpPr>
        <p:spPr>
          <a:xfrm>
            <a:off x="471488" y="266700"/>
            <a:ext cx="3230562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二、条件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控制</a:t>
            </a:r>
            <a:endParaRPr lang="en-US" altLang="zh-CN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Arial" panose="020B0604020202020204" pitchFamily="34" charset="0"/>
            </a:endParaRPr>
          </a:p>
        </p:txBody>
      </p:sp>
      <p:sp>
        <p:nvSpPr>
          <p:cNvPr id="1073743222" name="文本框 1073743221"/>
          <p:cNvSpPr txBox="1">
            <a:spLocks noRot="1"/>
          </p:cNvSpPr>
          <p:nvPr/>
        </p:nvSpPr>
        <p:spPr>
          <a:xfrm>
            <a:off x="755650" y="2206625"/>
            <a:ext cx="7231063" cy="3482975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…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 marL="266700" indent="266700">
              <a:lnSpc>
                <a:spcPct val="120000"/>
              </a:lnSpc>
            </a:pPr>
            <a:r>
              <a:rPr lang="en-US" altLang="zh-CN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MOV	CL，0		；CL中存放1的个数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L:	AND	AX，AX	；产生条件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JZ	EXIT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SAL	AX，1		；算术左移，b15→CF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JNC	L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INC	CL		；CF=1，（CL）+1→CL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JMP	L 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EXIT:	…</a:t>
            </a:r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  <a:p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745" name="文本框 69636"/>
          <p:cNvSpPr txBox="1"/>
          <p:nvPr/>
        </p:nvSpPr>
        <p:spPr>
          <a:xfrm>
            <a:off x="755650" y="1412875"/>
            <a:ext cx="7815263" cy="393223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>
              <a:lnSpc>
                <a:spcPct val="150000"/>
              </a:lnSpc>
            </a:pP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1. LOOP 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标号</a:t>
            </a:r>
            <a:endParaRPr lang="zh-CN" altLang="en-US" sz="28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功能：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(CX / ECX) −1 → CX / ECX</a:t>
            </a:r>
            <a:endParaRPr lang="en-US" altLang="zh-CN" sz="28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若（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CX / ECX)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不为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0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，则转标号处执行。</a:t>
            </a:r>
            <a:endParaRPr lang="zh-CN" altLang="en-US" sz="28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基本等价于：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DEC CX / ECX</a:t>
            </a:r>
            <a:endParaRPr lang="en-US" altLang="zh-CN" sz="28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		  JNZ 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标号</a:t>
            </a:r>
            <a:endParaRPr lang="zh-CN" altLang="en-US" sz="28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注意：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LOOP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指令对标志位无影响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!</a:t>
            </a:r>
            <a:endParaRPr lang="en-US" altLang="zh-CN" sz="28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1746" name="矩形 69638"/>
          <p:cNvSpPr/>
          <p:nvPr/>
        </p:nvSpPr>
        <p:spPr>
          <a:xfrm>
            <a:off x="471488" y="2667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三、 循环转移指令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69" name="文本框 69636"/>
          <p:cNvSpPr txBox="1"/>
          <p:nvPr/>
        </p:nvSpPr>
        <p:spPr>
          <a:xfrm>
            <a:off x="611188" y="1484313"/>
            <a:ext cx="7954962" cy="447992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2. LOOPE / LOOPZ 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标号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功能：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(CX / ECX) −1 → CX / ECX</a:t>
            </a:r>
            <a:endParaRPr lang="en-US" altLang="zh-CN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若（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CX / ECX)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不为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0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，且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ZF=1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，则转标号处执行。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注意：等于或为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0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循环转移指令，本指令对标志位无影响。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例：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 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MOV   CX, 10</a:t>
            </a:r>
            <a:endParaRPr lang="en-US" altLang="zh-CN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 MOV   BX, OFFSET BUF -1</a:t>
            </a:r>
            <a:endParaRPr lang="en-US" altLang="zh-CN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L3:   INC   BX</a:t>
            </a:r>
            <a:endParaRPr lang="en-US" altLang="zh-CN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 CMP   BYTE PTR [BX], 0</a:t>
            </a:r>
            <a:endParaRPr lang="en-US" altLang="zh-CN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 LOOPE L3</a:t>
            </a:r>
            <a:endParaRPr lang="en-US" altLang="zh-CN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2770" name="矩形 69638"/>
          <p:cNvSpPr/>
          <p:nvPr/>
        </p:nvSpPr>
        <p:spPr>
          <a:xfrm>
            <a:off x="471488" y="2667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三、 循环转移指令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793" name="文本框 70659"/>
          <p:cNvSpPr txBox="1"/>
          <p:nvPr/>
        </p:nvSpPr>
        <p:spPr>
          <a:xfrm>
            <a:off x="755650" y="1412875"/>
            <a:ext cx="7643813" cy="447992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3. LOOPNE/LOOPNZ 标号</a:t>
            </a:r>
            <a:endParaRPr lang="en-US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功能：(CX / ECX) −1 → CX / ECX</a:t>
            </a:r>
            <a:endParaRPr lang="en-US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若CX / ECX)≠0，且ZF=0，则转标号处执行</a:t>
            </a:r>
            <a:endParaRPr lang="en-US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endParaRPr lang="en-US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4. JCXZ 标号 / JECXZ 标号</a:t>
            </a:r>
            <a:endParaRPr lang="en-US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功能：若（CX / ECX)为0，则转标号处执行。</a:t>
            </a:r>
            <a:endParaRPr lang="en-US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先判断，后执行循环体时，可用此语句，标号为循环结束处</a:t>
            </a:r>
            <a:endParaRPr lang="en-US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3794" name="矩形 70663"/>
          <p:cNvSpPr/>
          <p:nvPr/>
        </p:nvSpPr>
        <p:spPr>
          <a:xfrm>
            <a:off x="471488" y="2667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三、 循环转移指令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ext Box 4"/>
          <p:cNvSpPr txBox="1">
            <a:spLocks noChangeArrowheads="1"/>
          </p:cNvSpPr>
          <p:nvPr/>
        </p:nvSpPr>
        <p:spPr bwMode="auto">
          <a:xfrm>
            <a:off x="468313" y="1773238"/>
            <a:ext cx="7704137" cy="2576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zh-CN" sz="2800" b="1" i="0" dirty="0">
                <a:solidFill>
                  <a:srgbClr val="FF3300"/>
                </a:solidFill>
                <a:latin typeface="宋体" panose="02010600030101010101" pitchFamily="2" charset="-122"/>
              </a:rPr>
              <a:t>(4) JECXZ  </a:t>
            </a:r>
            <a:r>
              <a:rPr lang="zh-CN" altLang="en-US" sz="2800" b="1" i="0" dirty="0">
                <a:solidFill>
                  <a:srgbClr val="FF3300"/>
                </a:solidFill>
                <a:latin typeface="宋体" panose="02010600030101010101" pitchFamily="2" charset="-122"/>
              </a:rPr>
              <a:t>标号</a:t>
            </a:r>
            <a:endParaRPr lang="zh-CN" altLang="en-US" sz="2800" b="1" i="0" dirty="0">
              <a:solidFill>
                <a:srgbClr val="FF3300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     若 （</a:t>
            </a:r>
            <a:r>
              <a:rPr lang="en-US" altLang="zh-CN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ECX) </a:t>
            </a:r>
            <a:r>
              <a:rPr lang="zh-CN" altLang="en-US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为</a:t>
            </a:r>
            <a:r>
              <a:rPr lang="en-US" altLang="zh-CN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0, </a:t>
            </a:r>
            <a:r>
              <a:rPr lang="zh-CN" altLang="en-US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则转标号处执行。</a:t>
            </a:r>
            <a:endParaRPr lang="zh-CN" altLang="en-US" sz="2800" b="1" i="0" dirty="0">
              <a:latin typeface="宋体" panose="02010600030101010101" pitchFamily="2" charset="-122"/>
              <a:sym typeface="Wingdings" panose="05000000000000000000" pitchFamily="2" charset="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    （先判断，后执行循环体时，可用此语句，</a:t>
            </a:r>
            <a:endParaRPr lang="zh-CN" altLang="en-US" sz="2800" b="1" i="0" dirty="0">
              <a:latin typeface="宋体" panose="02010600030101010101" pitchFamily="2" charset="-122"/>
              <a:sym typeface="Wingdings" panose="05000000000000000000" pitchFamily="2" charset="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      标号为循环结束处）</a:t>
            </a:r>
            <a:endParaRPr lang="zh-CN" altLang="en-US" sz="2800" b="1" i="0" dirty="0">
              <a:latin typeface="宋体" panose="02010600030101010101" pitchFamily="2" charset="-122"/>
              <a:sym typeface="Wingdings" panose="05000000000000000000" pitchFamily="2" charset="2"/>
            </a:endParaRPr>
          </a:p>
        </p:txBody>
      </p:sp>
      <p:sp>
        <p:nvSpPr>
          <p:cNvPr id="4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循环程序的结构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p:transition>
    <p:blinds dir="vert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ext Box 4"/>
          <p:cNvSpPr txBox="1">
            <a:spLocks noChangeArrowheads="1"/>
          </p:cNvSpPr>
          <p:nvPr/>
        </p:nvSpPr>
        <p:spPr bwMode="auto">
          <a:xfrm>
            <a:off x="539552" y="1494335"/>
            <a:ext cx="7921624" cy="3869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marL="457200" indent="-457200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构思好算法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用</a:t>
            </a:r>
            <a:r>
              <a:rPr lang="en-US" altLang="zh-CN" sz="2800" b="1" i="0" dirty="0">
                <a:latin typeface="宋体" panose="02010600030101010101" pitchFamily="2" charset="-122"/>
              </a:rPr>
              <a:t>C</a:t>
            </a:r>
            <a:r>
              <a:rPr lang="zh-CN" altLang="en-US" sz="2800" b="1" i="0" dirty="0">
                <a:latin typeface="宋体" panose="02010600030101010101" pitchFamily="2" charset="-122"/>
              </a:rPr>
              <a:t>或者伪代码表达算法思想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理清算法和变量空间分配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分配好寄存器的用途，建立与变量的对应关系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按循环语句的执行过程，写出汇编语言程序</a:t>
            </a:r>
            <a:endParaRPr lang="zh-CN" altLang="en-US" sz="2800" b="1" i="0" dirty="0">
              <a:latin typeface="宋体" panose="02010600030101010101" pitchFamily="2" charset="-122"/>
            </a:endParaRPr>
          </a:p>
        </p:txBody>
      </p:sp>
      <p:sp>
        <p:nvSpPr>
          <p:cNvPr id="6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84556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单重循环程序设计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p:transition>
    <p:split orient="vert" dir="in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7" name="文本框 43009"/>
          <p:cNvSpPr txBox="1"/>
          <p:nvPr/>
        </p:nvSpPr>
        <p:spPr>
          <a:xfrm>
            <a:off x="755650" y="1412875"/>
            <a:ext cx="7724775" cy="447833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特点：循环体内不再包含循环结构。</a:t>
            </a:r>
            <a:endParaRPr lang="zh-CN" altLang="en-US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1.循环次数已知</a:t>
            </a:r>
            <a:endParaRPr lang="zh-CN" altLang="en-US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对于循环次数已知的情况，通常采用计数控制方法实现循环。</a:t>
            </a:r>
            <a:endParaRPr lang="zh-CN" altLang="en-US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例1：将BUF中定义的16位二进制数用十六进制数的形式显示在屏幕上。</a:t>
            </a:r>
            <a:endParaRPr lang="zh-CN" altLang="en-US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分析：16位二进制数，每4位一组在屏幕上显示。用循环结构可以完成，每一个循环显示一个十六进制数，因此，循环次数已知，为4。循环中包含十六进制数与ASCII码字符的转换。</a:t>
            </a:r>
            <a:endParaRPr lang="zh-CN" altLang="en-US" sz="24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4818" name="矩形 43010"/>
          <p:cNvSpPr/>
          <p:nvPr/>
        </p:nvSpPr>
        <p:spPr>
          <a:xfrm>
            <a:off x="471488" y="266700"/>
            <a:ext cx="425196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单重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文本框 9221"/>
          <p:cNvSpPr txBox="1">
            <a:spLocks noChangeArrowheads="1"/>
          </p:cNvSpPr>
          <p:nvPr/>
        </p:nvSpPr>
        <p:spPr bwMode="auto">
          <a:xfrm>
            <a:off x="735013" y="836613"/>
            <a:ext cx="4700587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18" name="文本框 9222"/>
          <p:cNvSpPr txBox="1">
            <a:spLocks noChangeArrowheads="1"/>
          </p:cNvSpPr>
          <p:nvPr/>
        </p:nvSpPr>
        <p:spPr bwMode="auto">
          <a:xfrm>
            <a:off x="684213" y="304800"/>
            <a:ext cx="221742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条件转移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219" name="文本框 9223"/>
          <p:cNvSpPr txBox="1">
            <a:spLocks noChangeArrowheads="1"/>
          </p:cNvSpPr>
          <p:nvPr/>
        </p:nvSpPr>
        <p:spPr bwMode="auto">
          <a:xfrm>
            <a:off x="1547813" y="1773238"/>
            <a:ext cx="39608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20" name="文本框 9224"/>
          <p:cNvSpPr txBox="1">
            <a:spLocks noChangeArrowheads="1"/>
          </p:cNvSpPr>
          <p:nvPr/>
        </p:nvSpPr>
        <p:spPr bwMode="auto">
          <a:xfrm>
            <a:off x="1311275" y="1739900"/>
            <a:ext cx="2540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22" name="文本框 9227"/>
          <p:cNvSpPr txBox="1">
            <a:spLocks noChangeArrowheads="1"/>
          </p:cNvSpPr>
          <p:nvPr/>
        </p:nvSpPr>
        <p:spPr bwMode="auto">
          <a:xfrm>
            <a:off x="1547813" y="3860800"/>
            <a:ext cx="1841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7813" y="1931408"/>
            <a:ext cx="5779471" cy="3873856"/>
          </a:xfrm>
          <a:prstGeom prst="rect">
            <a:avLst/>
          </a:prstGeom>
        </p:spPr>
      </p:pic>
      <p:sp>
        <p:nvSpPr>
          <p:cNvPr id="4" name="墨迹 3"/>
          <p:cNvSpPr/>
          <p:nvPr/>
        </p:nvSpPr>
        <p:spPr bwMode="auto">
          <a:xfrm>
            <a:off x="1689120" y="3193920"/>
            <a:ext cx="1670400" cy="711720"/>
          </a:xfrm>
          <a:prstGeom prst="rect">
            <a:avLst/>
          </a:prstGeom>
        </p:spPr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217"/>
    </mc:Choice>
    <mc:Fallback>
      <p:transition spd="slow" advTm="48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5841" name="矩形 43010"/>
          <p:cNvSpPr/>
          <p:nvPr/>
        </p:nvSpPr>
        <p:spPr>
          <a:xfrm>
            <a:off x="471488" y="266700"/>
            <a:ext cx="384556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举例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35842" name="组合 1"/>
          <p:cNvGrpSpPr/>
          <p:nvPr/>
        </p:nvGrpSpPr>
        <p:grpSpPr>
          <a:xfrm>
            <a:off x="1619250" y="1123950"/>
            <a:ext cx="6088063" cy="5746750"/>
            <a:chOff x="2160" y="798"/>
            <a:chExt cx="3960" cy="9047"/>
          </a:xfrm>
        </p:grpSpPr>
        <p:sp>
          <p:nvSpPr>
            <p:cNvPr id="35843" name="文本框 1073743224"/>
            <p:cNvSpPr txBox="1"/>
            <p:nvPr/>
          </p:nvSpPr>
          <p:spPr>
            <a:xfrm>
              <a:off x="4320" y="2517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600" b="1" i="0">
                  <a:latin typeface="Times New Roman" panose="02020603050405020304" pitchFamily="2" charset="0"/>
                </a:rPr>
                <a:t>LOOP1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4" name="文本框 1073743225"/>
            <p:cNvSpPr txBox="1"/>
            <p:nvPr/>
          </p:nvSpPr>
          <p:spPr>
            <a:xfrm>
              <a:off x="4320" y="8913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600" b="1" i="0">
                  <a:latin typeface="Times New Roman" panose="02020603050405020304" pitchFamily="2" charset="0"/>
                </a:rPr>
                <a:t>Y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5" name="文本框 1073743226"/>
            <p:cNvSpPr txBox="1"/>
            <p:nvPr/>
          </p:nvSpPr>
          <p:spPr>
            <a:xfrm>
              <a:off x="2160" y="8286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600" b="1" i="0">
                  <a:latin typeface="Times New Roman" panose="02020603050405020304" pitchFamily="2" charset="0"/>
                </a:rPr>
                <a:t>N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6" name="文本框 1073743227"/>
            <p:cNvSpPr txBox="1"/>
            <p:nvPr/>
          </p:nvSpPr>
          <p:spPr>
            <a:xfrm>
              <a:off x="3420" y="5322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600" b="1" i="0">
                  <a:latin typeface="Times New Roman" panose="02020603050405020304" pitchFamily="2" charset="0"/>
                </a:rPr>
                <a:t>Y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7" name="文本框 1073743228"/>
            <p:cNvSpPr txBox="1"/>
            <p:nvPr/>
          </p:nvSpPr>
          <p:spPr>
            <a:xfrm>
              <a:off x="5580" y="4701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600" b="1" i="0">
                  <a:latin typeface="Times New Roman" panose="02020603050405020304" pitchFamily="2" charset="0"/>
                </a:rPr>
                <a:t>N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8" name="文本框 1073743230"/>
            <p:cNvSpPr txBox="1"/>
            <p:nvPr/>
          </p:nvSpPr>
          <p:spPr>
            <a:xfrm>
              <a:off x="3060" y="1578"/>
              <a:ext cx="2160" cy="78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取数→BX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初始化循环计数值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9" name="文本框 1073743231"/>
            <p:cNvSpPr txBox="1"/>
            <p:nvPr/>
          </p:nvSpPr>
          <p:spPr>
            <a:xfrm>
              <a:off x="3060" y="2982"/>
              <a:ext cx="216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BX循环左移4位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0" name="文本框 1073743232"/>
            <p:cNvSpPr txBox="1"/>
            <p:nvPr/>
          </p:nvSpPr>
          <p:spPr>
            <a:xfrm>
              <a:off x="3060" y="3762"/>
              <a:ext cx="2160" cy="78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600" b="1" i="0">
                  <a:latin typeface="Times New Roman" panose="02020603050405020304" pitchFamily="2" charset="0"/>
                </a:rPr>
                <a:t>最右边的4位转为ASCII码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1" name="菱形 1073743233"/>
            <p:cNvSpPr/>
            <p:nvPr/>
          </p:nvSpPr>
          <p:spPr>
            <a:xfrm>
              <a:off x="2520" y="4854"/>
              <a:ext cx="3240" cy="624"/>
            </a:xfrm>
            <a:prstGeom prst="diamond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ASCII在A～F?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2" name="文本框 1073743234"/>
            <p:cNvSpPr txBox="1"/>
            <p:nvPr/>
          </p:nvSpPr>
          <p:spPr>
            <a:xfrm>
              <a:off x="3060" y="5790"/>
              <a:ext cx="216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ASCII码再加7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3" name="文本框 1073743235"/>
            <p:cNvSpPr txBox="1"/>
            <p:nvPr/>
          </p:nvSpPr>
          <p:spPr>
            <a:xfrm>
              <a:off x="3060" y="6885"/>
              <a:ext cx="216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显示一个字符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4" name="菱形 1073743236"/>
            <p:cNvSpPr/>
            <p:nvPr/>
          </p:nvSpPr>
          <p:spPr>
            <a:xfrm>
              <a:off x="2700" y="8445"/>
              <a:ext cx="2880" cy="624"/>
            </a:xfrm>
            <a:prstGeom prst="diamond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1600" b="1" i="0">
                  <a:latin typeface="Times New Roman" panose="02020603050405020304" pitchFamily="2" charset="0"/>
                </a:rPr>
                <a:t>循环计数=0?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5" name="直接连接符 1073743238"/>
            <p:cNvSpPr/>
            <p:nvPr/>
          </p:nvSpPr>
          <p:spPr>
            <a:xfrm>
              <a:off x="4140" y="1266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56" name="直接连接符 1073743239"/>
            <p:cNvSpPr/>
            <p:nvPr/>
          </p:nvSpPr>
          <p:spPr>
            <a:xfrm>
              <a:off x="4140" y="2358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57" name="直接连接符 1073743240"/>
            <p:cNvSpPr/>
            <p:nvPr/>
          </p:nvSpPr>
          <p:spPr>
            <a:xfrm>
              <a:off x="4140" y="3450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58" name="直接连接符 1073743241"/>
            <p:cNvSpPr/>
            <p:nvPr/>
          </p:nvSpPr>
          <p:spPr>
            <a:xfrm>
              <a:off x="4140" y="4542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59" name="直接连接符 1073743242"/>
            <p:cNvSpPr/>
            <p:nvPr/>
          </p:nvSpPr>
          <p:spPr>
            <a:xfrm>
              <a:off x="4140" y="5478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0" name="直接连接符 1073743243"/>
            <p:cNvSpPr/>
            <p:nvPr/>
          </p:nvSpPr>
          <p:spPr>
            <a:xfrm>
              <a:off x="4140" y="6258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1" name="直接连接符 1073743244"/>
            <p:cNvSpPr/>
            <p:nvPr/>
          </p:nvSpPr>
          <p:spPr>
            <a:xfrm>
              <a:off x="4140" y="7353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2" name="直接连接符 1073743245"/>
            <p:cNvSpPr/>
            <p:nvPr/>
          </p:nvSpPr>
          <p:spPr>
            <a:xfrm>
              <a:off x="4140" y="9069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3" name="直接连接符 1073743246"/>
            <p:cNvSpPr/>
            <p:nvPr/>
          </p:nvSpPr>
          <p:spPr>
            <a:xfrm flipH="1">
              <a:off x="2160" y="8754"/>
              <a:ext cx="54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4" name="直接连接符 1073743247"/>
            <p:cNvSpPr/>
            <p:nvPr/>
          </p:nvSpPr>
          <p:spPr>
            <a:xfrm flipV="1">
              <a:off x="2160" y="2670"/>
              <a:ext cx="0" cy="608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5" name="直接连接符 1073743248"/>
            <p:cNvSpPr/>
            <p:nvPr/>
          </p:nvSpPr>
          <p:spPr>
            <a:xfrm>
              <a:off x="2160" y="2670"/>
              <a:ext cx="19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6" name="直接连接符 1073743249"/>
            <p:cNvSpPr/>
            <p:nvPr/>
          </p:nvSpPr>
          <p:spPr>
            <a:xfrm>
              <a:off x="5760" y="5166"/>
              <a:ext cx="1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7" name="直接连接符 1073743250"/>
            <p:cNvSpPr/>
            <p:nvPr/>
          </p:nvSpPr>
          <p:spPr>
            <a:xfrm>
              <a:off x="5940" y="5166"/>
              <a:ext cx="0" cy="140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8" name="直接连接符 1073743251"/>
            <p:cNvSpPr/>
            <p:nvPr/>
          </p:nvSpPr>
          <p:spPr>
            <a:xfrm flipH="1">
              <a:off x="4140" y="6570"/>
              <a:ext cx="180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9" name="文本框 1073743252"/>
            <p:cNvSpPr txBox="1"/>
            <p:nvPr/>
          </p:nvSpPr>
          <p:spPr>
            <a:xfrm>
              <a:off x="3060" y="7665"/>
              <a:ext cx="216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循环计数值减1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70" name="直接连接符 1073743253"/>
            <p:cNvSpPr/>
            <p:nvPr/>
          </p:nvSpPr>
          <p:spPr>
            <a:xfrm>
              <a:off x="4140" y="8133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71" name="圆角矩形 1073743312"/>
            <p:cNvSpPr/>
            <p:nvPr/>
          </p:nvSpPr>
          <p:spPr>
            <a:xfrm>
              <a:off x="3600" y="798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开始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72" name="圆角矩形 1073743313"/>
            <p:cNvSpPr/>
            <p:nvPr/>
          </p:nvSpPr>
          <p:spPr>
            <a:xfrm>
              <a:off x="3600" y="9381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结束</a:t>
              </a:r>
              <a:endParaRPr lang="zh-CN" altLang="en-US" sz="1600" b="1" i="0">
                <a:latin typeface="Times New Roman" panose="02020603050405020304" pitchFamily="2" charset="0"/>
              </a:endParaRP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865" name="矩形 43010"/>
          <p:cNvSpPr/>
          <p:nvPr/>
        </p:nvSpPr>
        <p:spPr>
          <a:xfrm>
            <a:off x="471488" y="266700"/>
            <a:ext cx="384556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举例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6866" name="文本框 1073743254"/>
          <p:cNvSpPr txBox="1"/>
          <p:nvPr/>
        </p:nvSpPr>
        <p:spPr>
          <a:xfrm>
            <a:off x="539750" y="1484313"/>
            <a:ext cx="3800475" cy="4797425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 anchorCtr="0"/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SEGMENT STACK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	DB 200 DUP(0)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ENDS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SEGMENT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BUF	DW 1234H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ENDS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SEGMENT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ASSUME CS: CODE, DS: DATA, SS: STACK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BEGIN：MOV AX, DATA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DS, AX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BX, BUF; 取要显示的数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CH, 4; 循环次数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LOOP1:	MOV CL, 4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ROL BX, CL; 高4位到低4位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sp>
        <p:nvSpPr>
          <p:cNvPr id="36867" name="文本框 1073743254"/>
          <p:cNvSpPr txBox="1"/>
          <p:nvPr/>
        </p:nvSpPr>
        <p:spPr>
          <a:xfrm>
            <a:off x="4572000" y="1485900"/>
            <a:ext cx="3800475" cy="4786313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 anchorCtr="0"/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AL, BL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AND AL, 0FH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ADD AL, 30H; 得到数的ASCII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CMP AL, 3AH; 数＞9？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JL DISP; 在0～9之间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ADD AL, 7; 在A～F之间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DISP:	MOV DL, AL; 显示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AH, 2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INT 21H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DEC CH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JNZ	 LOOP1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AH，4CH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INT 21H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ENDS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END BEGIN</a:t>
            </a:r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89" name="矩形 28680"/>
          <p:cNvSpPr/>
          <p:nvPr/>
        </p:nvSpPr>
        <p:spPr>
          <a:xfrm>
            <a:off x="754063" y="1484313"/>
            <a:ext cx="7920037" cy="305435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2.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最大循环次数未知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特点：用条件来控制循环。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例：将字变量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Y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中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的个数存入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COUNT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单元中。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分析：用移位的方法，将每位数移到最高位，如果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Y=0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就结束；如果为负数，则表示最高位为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。</a:t>
            </a:r>
            <a:endParaRPr lang="zh-CN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7890" name="矩形 28682"/>
          <p:cNvSpPr/>
          <p:nvPr/>
        </p:nvSpPr>
        <p:spPr>
          <a:xfrm>
            <a:off x="471488" y="266700"/>
            <a:ext cx="292989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3" name="矩形 36870"/>
          <p:cNvSpPr/>
          <p:nvPr/>
        </p:nvSpPr>
        <p:spPr>
          <a:xfrm>
            <a:off x="471488" y="266700"/>
            <a:ext cx="292989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38914" name="组合 1"/>
          <p:cNvGrpSpPr/>
          <p:nvPr/>
        </p:nvGrpSpPr>
        <p:grpSpPr>
          <a:xfrm>
            <a:off x="1331913" y="1700213"/>
            <a:ext cx="5184775" cy="4244975"/>
            <a:chOff x="1984" y="3324"/>
            <a:chExt cx="4140" cy="5594"/>
          </a:xfrm>
        </p:grpSpPr>
        <p:sp>
          <p:nvSpPr>
            <p:cNvPr id="38915" name="文本框 1073743256"/>
            <p:cNvSpPr txBox="1"/>
            <p:nvPr/>
          </p:nvSpPr>
          <p:spPr>
            <a:xfrm>
              <a:off x="3604" y="7514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2000" b="1" i="0">
                  <a:latin typeface="Times New Roman" panose="02020603050405020304" pitchFamily="2" charset="0"/>
                </a:rPr>
                <a:t>LOOP1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16" name="文本框 1073743257"/>
            <p:cNvSpPr txBox="1"/>
            <p:nvPr/>
          </p:nvSpPr>
          <p:spPr>
            <a:xfrm>
              <a:off x="3784" y="4706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2000" b="1" i="0">
                  <a:latin typeface="Times New Roman" panose="02020603050405020304" pitchFamily="2" charset="0"/>
                </a:rPr>
                <a:t>LOOP2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17" name="文本框 1073743258"/>
            <p:cNvSpPr txBox="1"/>
            <p:nvPr/>
          </p:nvSpPr>
          <p:spPr>
            <a:xfrm>
              <a:off x="3784" y="6734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2000" b="1" i="0">
                  <a:latin typeface="Times New Roman" panose="02020603050405020304" pitchFamily="2" charset="0"/>
                </a:rPr>
                <a:t>Y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18" name="文本框 1073743259"/>
            <p:cNvSpPr txBox="1"/>
            <p:nvPr/>
          </p:nvSpPr>
          <p:spPr>
            <a:xfrm>
              <a:off x="2344" y="5954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2000" b="1" i="0">
                  <a:latin typeface="Times New Roman" panose="02020603050405020304" pitchFamily="2" charset="0"/>
                </a:rPr>
                <a:t>N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19" name="文本框 1073743260"/>
            <p:cNvSpPr txBox="1"/>
            <p:nvPr/>
          </p:nvSpPr>
          <p:spPr>
            <a:xfrm>
              <a:off x="4684" y="5018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2000" b="1" i="0">
                  <a:latin typeface="Times New Roman" panose="02020603050405020304" pitchFamily="2" charset="0"/>
                </a:rPr>
                <a:t>Y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0" name="文本框 1073743261"/>
            <p:cNvSpPr txBox="1"/>
            <p:nvPr/>
          </p:nvSpPr>
          <p:spPr>
            <a:xfrm>
              <a:off x="3064" y="5798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r>
                <a:rPr lang="zh-CN" altLang="en-US" sz="2000" b="1" i="0">
                  <a:latin typeface="Times New Roman" panose="02020603050405020304" pitchFamily="2" charset="0"/>
                </a:rPr>
                <a:t>N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1" name="文本框 1073743263"/>
            <p:cNvSpPr txBox="1"/>
            <p:nvPr/>
          </p:nvSpPr>
          <p:spPr>
            <a:xfrm>
              <a:off x="2704" y="4104"/>
              <a:ext cx="180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初始化C</a:t>
              </a:r>
              <a:r>
                <a:rPr lang="en-US" altLang="zh-CN" sz="2000" b="1" i="0">
                  <a:latin typeface="Times New Roman" panose="02020603050405020304" pitchFamily="2" charset="0"/>
                </a:rPr>
                <a:t>X</a:t>
              </a:r>
              <a:r>
                <a:rPr lang="zh-CN" altLang="en-US" sz="2000" b="1" i="0">
                  <a:latin typeface="Times New Roman" panose="02020603050405020304" pitchFamily="2" charset="0"/>
                </a:rPr>
                <a:t>=0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2" name="菱形 1073743264"/>
            <p:cNvSpPr/>
            <p:nvPr/>
          </p:nvSpPr>
          <p:spPr>
            <a:xfrm>
              <a:off x="2704" y="5196"/>
              <a:ext cx="1800" cy="624"/>
            </a:xfrm>
            <a:prstGeom prst="diamond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Y=0?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3" name="文本框 1073743265"/>
            <p:cNvSpPr txBox="1"/>
            <p:nvPr/>
          </p:nvSpPr>
          <p:spPr>
            <a:xfrm>
              <a:off x="2704" y="7046"/>
              <a:ext cx="180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C</a:t>
              </a:r>
              <a:r>
                <a:rPr lang="en-US" altLang="zh-CN" sz="2000" b="1" i="0">
                  <a:latin typeface="Times New Roman" panose="02020603050405020304" pitchFamily="2" charset="0"/>
                </a:rPr>
                <a:t>X</a:t>
              </a:r>
              <a:r>
                <a:rPr lang="zh-CN" altLang="en-US" sz="2000" b="1" i="0">
                  <a:latin typeface="Times New Roman" panose="02020603050405020304" pitchFamily="2" charset="0"/>
                </a:rPr>
                <a:t>+1→C</a:t>
              </a:r>
              <a:r>
                <a:rPr lang="en-US" altLang="zh-CN" sz="2000" b="1" i="0">
                  <a:latin typeface="Times New Roman" panose="02020603050405020304" pitchFamily="2" charset="0"/>
                </a:rPr>
                <a:t>X</a:t>
              </a:r>
              <a:endParaRPr lang="en-US" altLang="zh-CN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4" name="文本框 1073743266"/>
            <p:cNvSpPr txBox="1"/>
            <p:nvPr/>
          </p:nvSpPr>
          <p:spPr>
            <a:xfrm>
              <a:off x="2704" y="8138"/>
              <a:ext cx="180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Y逻辑左移1位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5" name="直接连接符 1073743268"/>
            <p:cNvSpPr/>
            <p:nvPr/>
          </p:nvSpPr>
          <p:spPr>
            <a:xfrm>
              <a:off x="3604" y="3767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26" name="直接连接符 1073743269"/>
            <p:cNvSpPr/>
            <p:nvPr/>
          </p:nvSpPr>
          <p:spPr>
            <a:xfrm>
              <a:off x="3604" y="4572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27" name="直接连接符 1073743270"/>
            <p:cNvSpPr/>
            <p:nvPr/>
          </p:nvSpPr>
          <p:spPr>
            <a:xfrm>
              <a:off x="3604" y="5798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28" name="直接连接符 1073743271"/>
            <p:cNvSpPr/>
            <p:nvPr/>
          </p:nvSpPr>
          <p:spPr>
            <a:xfrm>
              <a:off x="3604" y="6734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29" name="直接连接符 1073743272"/>
            <p:cNvSpPr/>
            <p:nvPr/>
          </p:nvSpPr>
          <p:spPr>
            <a:xfrm>
              <a:off x="3604" y="7514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0" name="直接连接符 1073743273"/>
            <p:cNvSpPr/>
            <p:nvPr/>
          </p:nvSpPr>
          <p:spPr>
            <a:xfrm>
              <a:off x="5404" y="6266"/>
              <a:ext cx="0" cy="33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1" name="直接连接符 1073743274"/>
            <p:cNvSpPr/>
            <p:nvPr/>
          </p:nvSpPr>
          <p:spPr>
            <a:xfrm flipH="1">
              <a:off x="1984" y="8918"/>
              <a:ext cx="162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2" name="直接连接符 1073743275"/>
            <p:cNvSpPr/>
            <p:nvPr/>
          </p:nvSpPr>
          <p:spPr>
            <a:xfrm flipV="1">
              <a:off x="1984" y="4862"/>
              <a:ext cx="0" cy="405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3" name="直接连接符 1073743276"/>
            <p:cNvSpPr/>
            <p:nvPr/>
          </p:nvSpPr>
          <p:spPr>
            <a:xfrm>
              <a:off x="1984" y="4862"/>
              <a:ext cx="162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4" name="直接连接符 1073743277"/>
            <p:cNvSpPr/>
            <p:nvPr/>
          </p:nvSpPr>
          <p:spPr>
            <a:xfrm>
              <a:off x="2344" y="6422"/>
              <a:ext cx="3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5" name="直接连接符 1073743278"/>
            <p:cNvSpPr/>
            <p:nvPr/>
          </p:nvSpPr>
          <p:spPr>
            <a:xfrm>
              <a:off x="3604" y="8606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6" name="文本框 1073743279"/>
            <p:cNvSpPr txBox="1"/>
            <p:nvPr/>
          </p:nvSpPr>
          <p:spPr>
            <a:xfrm>
              <a:off x="4684" y="5798"/>
              <a:ext cx="14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rIns="18000" anchor="t" anchorCtr="0"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C</a:t>
              </a:r>
              <a:r>
                <a:rPr lang="en-US" altLang="zh-CN" sz="2000" b="1" i="0">
                  <a:latin typeface="Times New Roman" panose="02020603050405020304" pitchFamily="2" charset="0"/>
                </a:rPr>
                <a:t>X</a:t>
              </a:r>
              <a:r>
                <a:rPr lang="zh-CN" altLang="en-US" sz="2000" b="1" i="0">
                  <a:latin typeface="Times New Roman" panose="02020603050405020304" pitchFamily="2" charset="0"/>
                </a:rPr>
                <a:t>→COUNT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37" name="菱形 1073743280"/>
            <p:cNvSpPr/>
            <p:nvPr/>
          </p:nvSpPr>
          <p:spPr>
            <a:xfrm>
              <a:off x="2704" y="6110"/>
              <a:ext cx="1800" cy="624"/>
            </a:xfrm>
            <a:prstGeom prst="diamond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Y为负?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38" name="直接连接符 1073743281"/>
            <p:cNvSpPr/>
            <p:nvPr/>
          </p:nvSpPr>
          <p:spPr>
            <a:xfrm>
              <a:off x="2344" y="6422"/>
              <a:ext cx="0" cy="140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9" name="直接连接符 1073743282"/>
            <p:cNvSpPr/>
            <p:nvPr/>
          </p:nvSpPr>
          <p:spPr>
            <a:xfrm>
              <a:off x="2344" y="7826"/>
              <a:ext cx="12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40" name="直接连接符 1073743283"/>
            <p:cNvSpPr/>
            <p:nvPr/>
          </p:nvSpPr>
          <p:spPr>
            <a:xfrm>
              <a:off x="4504" y="5486"/>
              <a:ext cx="90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41" name="直接连接符 1073743284"/>
            <p:cNvSpPr/>
            <p:nvPr/>
          </p:nvSpPr>
          <p:spPr>
            <a:xfrm>
              <a:off x="5404" y="5486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42" name="圆角矩形 1073743314"/>
            <p:cNvSpPr/>
            <p:nvPr/>
          </p:nvSpPr>
          <p:spPr>
            <a:xfrm>
              <a:off x="3064" y="3324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开始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43" name="圆角矩形 1073743315"/>
            <p:cNvSpPr/>
            <p:nvPr/>
          </p:nvSpPr>
          <p:spPr>
            <a:xfrm>
              <a:off x="4864" y="6603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结束</a:t>
              </a:r>
              <a:endParaRPr lang="zh-CN" altLang="en-US" sz="2000" b="1" i="0">
                <a:latin typeface="Times New Roman" panose="02020603050405020304" pitchFamily="2" charset="0"/>
              </a:endParaRP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37" name="矩形 36870"/>
          <p:cNvSpPr/>
          <p:nvPr/>
        </p:nvSpPr>
        <p:spPr>
          <a:xfrm>
            <a:off x="471488" y="266700"/>
            <a:ext cx="384556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举例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9938" name="文本框 1073743285"/>
          <p:cNvSpPr txBox="1"/>
          <p:nvPr/>
        </p:nvSpPr>
        <p:spPr>
          <a:xfrm>
            <a:off x="684213" y="1557338"/>
            <a:ext cx="3703637" cy="4459287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 anchorCtr="0"/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SEGMENT STACK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DB 200 DUP(0)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ENDS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SEGMENT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Y	DW 55H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COUNT DW ?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ENDS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SEGMENT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ASSUME CS: CODE, DS: DATA, SS: STACK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BEGIN: MOV AX, DATA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DS, AX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CX, 0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AX, Y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sp>
        <p:nvSpPr>
          <p:cNvPr id="39939" name="文本框 1073743285"/>
          <p:cNvSpPr txBox="1"/>
          <p:nvPr/>
        </p:nvSpPr>
        <p:spPr>
          <a:xfrm>
            <a:off x="4645025" y="1555750"/>
            <a:ext cx="3703638" cy="4435475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 anchorCtr="0"/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LOOP2:TEST AX, 0FFFFH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JZ EXIT; Y=0，跳转EXIT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JNS LOOP1; 结果为正，转移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INC	 CX; 为负，（CX）+1→CX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LOOP1: SHL AX, 1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JMP LOOP2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EXIT:	MOV COUNT, CX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AH, 4CH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INT 21H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ENDS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END BEGIN</a:t>
            </a:r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ext Box 5"/>
          <p:cNvSpPr txBox="1">
            <a:spLocks noChangeArrowheads="1"/>
          </p:cNvSpPr>
          <p:nvPr/>
        </p:nvSpPr>
        <p:spPr bwMode="auto">
          <a:xfrm>
            <a:off x="611561" y="1874728"/>
            <a:ext cx="7776863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marL="457200" indent="-457200" eaLnBrk="1" hangingPunct="1"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从外层循环到内层循环一层一层地进行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在设计外层循环时，仅把内层循环看成一个处理粗框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当内层循环设计完之后，用其替代外层循环体中被视为一个处理粗框的对应部分，构成了一个多重循环。</a:t>
            </a:r>
            <a:endParaRPr lang="zh-CN" altLang="en-US" sz="2800" b="1" i="0" dirty="0">
              <a:latin typeface="宋体" panose="02010600030101010101" pitchFamily="2" charset="-122"/>
            </a:endParaRPr>
          </a:p>
        </p:txBody>
      </p:sp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84556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多重循环程序设计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p:transition>
    <p:blinds dir="vert"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ext Box 5"/>
          <p:cNvSpPr txBox="1">
            <a:spLocks noChangeArrowheads="1"/>
          </p:cNvSpPr>
          <p:nvPr/>
        </p:nvSpPr>
        <p:spPr bwMode="auto">
          <a:xfrm>
            <a:off x="395536" y="1484784"/>
            <a:ext cx="7776863" cy="1095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例：设以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zh-CN" altLang="en-US" sz="2800" b="1" i="0" dirty="0">
                <a:latin typeface="宋体" panose="02010600030101010101" pitchFamily="2" charset="-122"/>
              </a:rPr>
              <a:t>为首址的存储区中存放着</a:t>
            </a:r>
            <a:r>
              <a:rPr lang="en-US" altLang="zh-CN" sz="2800" b="1" i="0" dirty="0">
                <a:latin typeface="宋体" panose="02010600030101010101" pitchFamily="2" charset="-122"/>
              </a:rPr>
              <a:t>n</a:t>
            </a:r>
            <a:r>
              <a:rPr lang="zh-CN" altLang="en-US" sz="2800" b="1" i="0" dirty="0">
                <a:latin typeface="宋体" panose="02010600030101010101" pitchFamily="2" charset="-122"/>
              </a:rPr>
              <a:t>个</a:t>
            </a:r>
            <a:r>
              <a:rPr lang="zh-CN" altLang="en-US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有符号双字</a:t>
            </a:r>
            <a:r>
              <a:rPr lang="zh-CN" altLang="en-US" sz="2800" b="1" i="0" dirty="0">
                <a:latin typeface="宋体" panose="02010600030101010101" pitchFamily="2" charset="-122"/>
              </a:rPr>
              <a:t>数，将其中的数按从小到大的顺序排列。</a:t>
            </a:r>
            <a:endParaRPr lang="zh-CN" altLang="en-US" sz="2800" b="1" i="0" dirty="0">
              <a:latin typeface="宋体" panose="02010600030101010101" pitchFamily="2" charset="-122"/>
            </a:endParaRPr>
          </a:p>
        </p:txBody>
      </p:sp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84556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多重循环程序设计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395536" y="2919893"/>
            <a:ext cx="8136904" cy="2172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数组定义为 </a:t>
            </a:r>
            <a:r>
              <a:rPr lang="en-US" altLang="zh-CN" sz="2800" b="1" i="0" dirty="0">
                <a:latin typeface="宋体" panose="02010600030101010101" pitchFamily="2" charset="-122"/>
              </a:rPr>
              <a:t>int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[n];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for  (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=0;i&lt;n-1;i++) {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   </a:t>
            </a:r>
            <a:r>
              <a:rPr lang="zh-CN" altLang="en-US" sz="2800" b="1" i="0" dirty="0">
                <a:latin typeface="宋体" panose="02010600030101010101" pitchFamily="2" charset="-122"/>
              </a:rPr>
              <a:t>将数组中第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zh-CN" altLang="en-US" sz="2800" b="1" i="0" dirty="0">
                <a:latin typeface="宋体" panose="02010600030101010101" pitchFamily="2" charset="-122"/>
              </a:rPr>
              <a:t>小的数，排在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]</a:t>
            </a:r>
            <a:r>
              <a:rPr lang="zh-CN" altLang="en-US" sz="2800" b="1" i="0" dirty="0">
                <a:latin typeface="宋体" panose="02010600030101010101" pitchFamily="2" charset="-122"/>
              </a:rPr>
              <a:t>的位置。</a:t>
            </a:r>
            <a:endParaRPr lang="zh-CN" altLang="en-US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}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7544" y="5229200"/>
            <a:ext cx="7920880" cy="10954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在排第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zh-CN" altLang="en-US" sz="2800" b="1" i="0" dirty="0">
                <a:latin typeface="宋体" panose="02010600030101010101" pitchFamily="2" charset="-122"/>
              </a:rPr>
              <a:t>小的数时，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[0],…,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[i-1]</a:t>
            </a:r>
            <a:r>
              <a:rPr lang="zh-CN" altLang="en-US" sz="2800" b="1" i="0" dirty="0">
                <a:latin typeface="宋体" panose="02010600030101010101" pitchFamily="2" charset="-122"/>
              </a:rPr>
              <a:t>已经排好，第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zh-CN" altLang="en-US" sz="2800" b="1" i="0" dirty="0">
                <a:latin typeface="宋体" panose="02010600030101010101" pitchFamily="2" charset="-122"/>
              </a:rPr>
              <a:t>小的数只从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]</a:t>
            </a:r>
            <a:r>
              <a:rPr lang="zh-CN" altLang="en-US" sz="2800" b="1" i="0" dirty="0">
                <a:latin typeface="宋体" panose="02010600030101010101" pitchFamily="2" charset="-122"/>
              </a:rPr>
              <a:t>到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[n-1]</a:t>
            </a:r>
            <a:r>
              <a:rPr lang="zh-CN" altLang="en-US" sz="2800" b="1" i="0" dirty="0">
                <a:latin typeface="宋体" panose="02010600030101010101" pitchFamily="2" charset="-122"/>
              </a:rPr>
              <a:t>中找。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84556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多重循环程序设计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400660" y="1534731"/>
            <a:ext cx="8136904" cy="48657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for  (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=0;i&lt;n-1;i++) {      //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>
                <a:latin typeface="宋体" panose="02010600030101010101" pitchFamily="2" charset="-122"/>
              </a:rPr>
              <a:t>-&gt;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>
                <a:latin typeface="宋体" panose="02010600030101010101" pitchFamily="2" charset="-122"/>
              </a:rPr>
              <a:t>ESI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 for (j=i+1;j&lt;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n;j</a:t>
            </a:r>
            <a:r>
              <a:rPr lang="en-US" altLang="zh-CN" sz="2800" b="1" i="0" dirty="0">
                <a:latin typeface="宋体" panose="02010600030101010101" pitchFamily="2" charset="-122"/>
              </a:rPr>
              <a:t>++)       //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>
                <a:latin typeface="宋体" panose="02010600030101010101" pitchFamily="2" charset="-122"/>
              </a:rPr>
              <a:t>j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>
                <a:latin typeface="宋体" panose="02010600030101010101" pitchFamily="2" charset="-122"/>
              </a:rPr>
              <a:t>-&gt;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>
                <a:latin typeface="宋体" panose="02010600030101010101" pitchFamily="2" charset="-122"/>
              </a:rPr>
              <a:t>EDI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      if (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]&gt;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[j])  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          </a:t>
            </a:r>
            <a:r>
              <a:rPr lang="zh-CN" altLang="en-US" sz="2800" b="1" i="0" dirty="0">
                <a:latin typeface="宋体" panose="02010600030101010101" pitchFamily="2" charset="-122"/>
              </a:rPr>
              <a:t>交换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] </a:t>
            </a:r>
            <a:r>
              <a:rPr lang="zh-CN" altLang="en-US" sz="2800" b="1" i="0" dirty="0">
                <a:latin typeface="宋体" panose="02010600030101010101" pitchFamily="2" charset="-122"/>
              </a:rPr>
              <a:t>和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[j]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}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分配寄存器的用途</a:t>
            </a:r>
            <a:r>
              <a:rPr lang="en-US" altLang="zh-CN" sz="2800" b="1" i="0" dirty="0">
                <a:latin typeface="宋体" panose="02010600030101010101" pitchFamily="2" charset="-122"/>
              </a:rPr>
              <a:t>: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esi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zh-CN" altLang="en-US" sz="2800" b="1" i="0" dirty="0">
                <a:latin typeface="宋体" panose="02010600030101010101" pitchFamily="2" charset="-122"/>
              </a:rPr>
              <a:t>对应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,</a:t>
            </a:r>
            <a:r>
              <a:rPr lang="zh-CN" altLang="en-US" sz="2800" b="1" i="0" dirty="0">
                <a:latin typeface="宋体" panose="02010600030101010101" pitchFamily="2" charset="-122"/>
              </a:rPr>
              <a:t> 外层循环次数控制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edi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zh-CN" altLang="en-US" sz="2800" b="1" i="0" dirty="0">
                <a:latin typeface="宋体" panose="02010600030101010101" pitchFamily="2" charset="-122"/>
              </a:rPr>
              <a:t>对应 </a:t>
            </a:r>
            <a:r>
              <a:rPr lang="en-US" altLang="zh-CN" sz="2800" b="1" i="0" dirty="0">
                <a:latin typeface="宋体" panose="02010600030101010101" pitchFamily="2" charset="-122"/>
              </a:rPr>
              <a:t>j</a:t>
            </a:r>
            <a:r>
              <a:rPr lang="zh-CN" altLang="en-US" sz="2800" b="1" i="0" dirty="0">
                <a:latin typeface="宋体" panose="02010600030101010101" pitchFamily="2" charset="-122"/>
              </a:rPr>
              <a:t>，内层循环次数控制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eax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zh-CN" altLang="en-US" sz="2800" b="1" i="0" dirty="0">
                <a:latin typeface="宋体" panose="02010600030101010101" pitchFamily="2" charset="-122"/>
              </a:rPr>
              <a:t>表示中间读到的数据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blinds dir="vert"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84556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多重循环程序设计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593090" y="1534795"/>
            <a:ext cx="7944485" cy="16300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 b="1" i="0" dirty="0">
                <a:latin typeface="宋体" panose="02010600030101010101" pitchFamily="2" charset="-122"/>
              </a:rPr>
              <a:t>for  (</a:t>
            </a:r>
            <a:r>
              <a:rPr lang="en-US" altLang="zh-CN" b="1" i="0" dirty="0" err="1">
                <a:latin typeface="宋体" panose="02010600030101010101" pitchFamily="2" charset="-122"/>
              </a:rPr>
              <a:t>i</a:t>
            </a:r>
            <a:r>
              <a:rPr lang="en-US" altLang="zh-CN" b="1" i="0" dirty="0">
                <a:latin typeface="宋体" panose="02010600030101010101" pitchFamily="2" charset="-122"/>
              </a:rPr>
              <a:t>=0;i&lt;n-1;i++) {      //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 err="1">
                <a:latin typeface="宋体" panose="02010600030101010101" pitchFamily="2" charset="-122"/>
              </a:rPr>
              <a:t>i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>
                <a:latin typeface="宋体" panose="02010600030101010101" pitchFamily="2" charset="-122"/>
              </a:rPr>
              <a:t>-&gt;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>
                <a:latin typeface="宋体" panose="02010600030101010101" pitchFamily="2" charset="-122"/>
              </a:rPr>
              <a:t>ESI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b="1" i="0" dirty="0">
                <a:latin typeface="宋体" panose="02010600030101010101" pitchFamily="2" charset="-122"/>
              </a:rPr>
              <a:t>  for (j=i+1;j&lt;</a:t>
            </a:r>
            <a:r>
              <a:rPr lang="en-US" altLang="zh-CN" b="1" i="0" dirty="0" err="1">
                <a:latin typeface="宋体" panose="02010600030101010101" pitchFamily="2" charset="-122"/>
              </a:rPr>
              <a:t>n;j</a:t>
            </a:r>
            <a:r>
              <a:rPr lang="en-US" altLang="zh-CN" b="1" i="0" dirty="0">
                <a:latin typeface="宋体" panose="02010600030101010101" pitchFamily="2" charset="-122"/>
              </a:rPr>
              <a:t>++)       //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>
                <a:latin typeface="宋体" panose="02010600030101010101" pitchFamily="2" charset="-122"/>
              </a:rPr>
              <a:t>j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>
                <a:latin typeface="宋体" panose="02010600030101010101" pitchFamily="2" charset="-122"/>
              </a:rPr>
              <a:t>-&gt;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>
                <a:latin typeface="宋体" panose="02010600030101010101" pitchFamily="2" charset="-122"/>
              </a:rPr>
              <a:t>EDI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b="1" i="0" dirty="0">
                <a:latin typeface="宋体" panose="02010600030101010101" pitchFamily="2" charset="-122"/>
              </a:rPr>
              <a:t>       if (</a:t>
            </a:r>
            <a:r>
              <a:rPr lang="en-US" altLang="zh-CN" b="1" i="0" dirty="0" err="1">
                <a:latin typeface="宋体" panose="02010600030101010101" pitchFamily="2" charset="-122"/>
              </a:rPr>
              <a:t>buf</a:t>
            </a:r>
            <a:r>
              <a:rPr lang="en-US" altLang="zh-CN" b="1" i="0" dirty="0">
                <a:latin typeface="宋体" panose="02010600030101010101" pitchFamily="2" charset="-122"/>
              </a:rPr>
              <a:t>[</a:t>
            </a:r>
            <a:r>
              <a:rPr lang="en-US" altLang="zh-CN" b="1" i="0" dirty="0" err="1">
                <a:latin typeface="宋体" panose="02010600030101010101" pitchFamily="2" charset="-122"/>
              </a:rPr>
              <a:t>i</a:t>
            </a:r>
            <a:r>
              <a:rPr lang="en-US" altLang="zh-CN" b="1" i="0" dirty="0">
                <a:latin typeface="宋体" panose="02010600030101010101" pitchFamily="2" charset="-122"/>
              </a:rPr>
              <a:t>]&gt;</a:t>
            </a:r>
            <a:r>
              <a:rPr lang="en-US" altLang="zh-CN" b="1" i="0" dirty="0" err="1">
                <a:latin typeface="宋体" panose="02010600030101010101" pitchFamily="2" charset="-122"/>
              </a:rPr>
              <a:t>buf</a:t>
            </a:r>
            <a:r>
              <a:rPr lang="en-US" altLang="zh-CN" b="1" i="0" dirty="0">
                <a:latin typeface="宋体" panose="02010600030101010101" pitchFamily="2" charset="-122"/>
              </a:rPr>
              <a:t>[j])  </a:t>
            </a:r>
            <a:r>
              <a:rPr lang="zh-CN" altLang="en-US" b="1" i="0" dirty="0">
                <a:latin typeface="宋体" panose="02010600030101010101" pitchFamily="2" charset="-122"/>
              </a:rPr>
              <a:t>交换 </a:t>
            </a:r>
            <a:r>
              <a:rPr lang="en-US" altLang="zh-CN" b="1" i="0" dirty="0" err="1">
                <a:latin typeface="宋体" panose="02010600030101010101" pitchFamily="2" charset="-122"/>
              </a:rPr>
              <a:t>buf</a:t>
            </a:r>
            <a:r>
              <a:rPr lang="en-US" altLang="zh-CN" b="1" i="0" dirty="0">
                <a:latin typeface="宋体" panose="02010600030101010101" pitchFamily="2" charset="-122"/>
              </a:rPr>
              <a:t>[</a:t>
            </a:r>
            <a:r>
              <a:rPr lang="en-US" altLang="zh-CN" b="1" i="0" dirty="0" err="1">
                <a:latin typeface="宋体" panose="02010600030101010101" pitchFamily="2" charset="-122"/>
              </a:rPr>
              <a:t>i</a:t>
            </a:r>
            <a:r>
              <a:rPr lang="en-US" altLang="zh-CN" b="1" i="0" dirty="0">
                <a:latin typeface="宋体" panose="02010600030101010101" pitchFamily="2" charset="-122"/>
              </a:rPr>
              <a:t>] </a:t>
            </a:r>
            <a:r>
              <a:rPr lang="zh-CN" altLang="en-US" b="1" i="0" dirty="0">
                <a:latin typeface="宋体" panose="02010600030101010101" pitchFamily="2" charset="-122"/>
              </a:rPr>
              <a:t>和</a:t>
            </a:r>
            <a:r>
              <a:rPr lang="en-US" altLang="zh-CN" b="1" i="0" dirty="0" err="1">
                <a:latin typeface="宋体" panose="02010600030101010101" pitchFamily="2" charset="-122"/>
              </a:rPr>
              <a:t>buf</a:t>
            </a:r>
            <a:r>
              <a:rPr lang="en-US" altLang="zh-CN" b="1" i="0" dirty="0">
                <a:latin typeface="宋体" panose="02010600030101010101" pitchFamily="2" charset="-122"/>
              </a:rPr>
              <a:t>[j]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b="1" i="0" dirty="0">
                <a:latin typeface="宋体" panose="02010600030101010101" pitchFamily="2" charset="-122"/>
              </a:rPr>
              <a:t>}</a:t>
            </a:r>
            <a:endParaRPr lang="en-US" altLang="zh-CN" b="1" i="0" dirty="0">
              <a:latin typeface="宋体" panose="02010600030101010101" pitchFamily="2" charset="-122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802005" y="3573145"/>
            <a:ext cx="4553585" cy="30460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MOV  ESI, 0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OUT_LOOP: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CMP  ESI, n-1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JGE  EXIT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  ……      ; </a:t>
            </a:r>
            <a:r>
              <a:rPr lang="zh-CN" altLang="en-US" sz="2400" b="1" i="0" dirty="0">
                <a:latin typeface="宋体" panose="02010600030101010101" pitchFamily="2" charset="-122"/>
              </a:rPr>
              <a:t>内循环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INC  ESI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JMP  OUT_LOOP 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EXIT: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>
        <p15:prstTrans prst="curtains"/>
      </p:transition>
    </mc:Choice>
    <mc:Fallback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476123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循环程序中的细节分析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611560" y="1264668"/>
            <a:ext cx="8136904" cy="1095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有</a:t>
            </a:r>
            <a:r>
              <a:rPr lang="en-US" altLang="zh-CN" sz="2800" b="1" i="0" dirty="0">
                <a:latin typeface="宋体" panose="02010600030101010101" pitchFamily="2" charset="-122"/>
              </a:rPr>
              <a:t>n</a:t>
            </a:r>
            <a:r>
              <a:rPr lang="zh-CN" altLang="en-US" sz="2800" b="1" i="0" dirty="0">
                <a:latin typeface="宋体" panose="02010600030101010101" pitchFamily="2" charset="-122"/>
              </a:rPr>
              <a:t>个元素存放在以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zh-CN" altLang="en-US" sz="2800" b="1" i="0" dirty="0">
                <a:latin typeface="宋体" panose="02010600030101010101" pitchFamily="2" charset="-122"/>
              </a:rPr>
              <a:t>为首址的</a:t>
            </a:r>
            <a:r>
              <a:rPr lang="zh-CN" altLang="en-US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双字</a:t>
            </a:r>
            <a:r>
              <a:rPr lang="zh-CN" altLang="en-US" sz="2800" b="1" i="0" dirty="0">
                <a:latin typeface="宋体" panose="02010600030101010101" pitchFamily="2" charset="-122"/>
              </a:rPr>
              <a:t>存储区中，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试统计其中</a:t>
            </a:r>
            <a:r>
              <a:rPr lang="zh-CN" altLang="en-US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负数</a:t>
            </a:r>
            <a:r>
              <a:rPr lang="zh-CN" altLang="en-US" sz="2800" b="1" i="0" dirty="0">
                <a:latin typeface="宋体" panose="02010600030101010101" pitchFamily="2" charset="-122"/>
              </a:rPr>
              <a:t>的个数存放到变量</a:t>
            </a:r>
            <a:r>
              <a:rPr lang="en-US" altLang="zh-CN" sz="2800" b="1" i="0" dirty="0">
                <a:latin typeface="宋体" panose="02010600030101010101" pitchFamily="2" charset="-122"/>
              </a:rPr>
              <a:t>r</a:t>
            </a:r>
            <a:r>
              <a:rPr lang="zh-CN" altLang="en-US" sz="2800" b="1" i="0" dirty="0">
                <a:latin typeface="宋体" panose="02010600030101010101" pitchFamily="2" charset="-122"/>
              </a:rPr>
              <a:t>中。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683568" y="2492896"/>
            <a:ext cx="8136904" cy="3476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lea  </a:t>
            </a:r>
            <a:r>
              <a:rPr lang="en-US" altLang="zh-CN" b="1" i="0" dirty="0" err="1">
                <a:latin typeface="宋体" panose="02010600030101010101" pitchFamily="2" charset="-122"/>
              </a:rPr>
              <a:t>ebx</a:t>
            </a:r>
            <a:r>
              <a:rPr lang="en-US" altLang="zh-CN" b="1" i="0" dirty="0">
                <a:latin typeface="宋体" panose="02010600030101010101" pitchFamily="2" charset="-122"/>
              </a:rPr>
              <a:t>, </a:t>
            </a:r>
            <a:r>
              <a:rPr lang="en-US" altLang="zh-CN" b="1" i="0" dirty="0" err="1">
                <a:latin typeface="宋体" panose="02010600030101010101" pitchFamily="2" charset="-122"/>
              </a:rPr>
              <a:t>buf</a:t>
            </a:r>
            <a:r>
              <a:rPr lang="en-US" altLang="zh-CN" b="1" i="0" dirty="0">
                <a:latin typeface="宋体" panose="02010600030101010101" pitchFamily="2" charset="-122"/>
              </a:rPr>
              <a:t>           ; </a:t>
            </a:r>
            <a:r>
              <a:rPr lang="en-US" altLang="zh-CN" b="1" i="0" dirty="0" err="1">
                <a:latin typeface="宋体" panose="02010600030101010101" pitchFamily="2" charset="-122"/>
              </a:rPr>
              <a:t>ebx</a:t>
            </a:r>
            <a:r>
              <a:rPr lang="en-US" altLang="zh-CN" b="1" i="0" dirty="0">
                <a:latin typeface="宋体" panose="02010600030101010101" pitchFamily="2" charset="-122"/>
              </a:rPr>
              <a:t> : </a:t>
            </a:r>
            <a:r>
              <a:rPr lang="zh-CN" altLang="en-US" b="1" i="0" dirty="0">
                <a:latin typeface="宋体" panose="02010600030101010101" pitchFamily="2" charset="-122"/>
              </a:rPr>
              <a:t>待访问数据的地址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mov  </a:t>
            </a:r>
            <a:r>
              <a:rPr lang="en-US" altLang="zh-CN" b="1" i="0" dirty="0" err="1">
                <a:latin typeface="宋体" panose="02010600030101010101" pitchFamily="2" charset="-122"/>
              </a:rPr>
              <a:t>ecx</a:t>
            </a:r>
            <a:r>
              <a:rPr lang="en-US" altLang="zh-CN" b="1" i="0" dirty="0">
                <a:latin typeface="宋体" panose="02010600030101010101" pitchFamily="2" charset="-122"/>
              </a:rPr>
              <a:t>, n             ;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 err="1">
                <a:latin typeface="宋体" panose="02010600030101010101" pitchFamily="2" charset="-122"/>
              </a:rPr>
              <a:t>ecx</a:t>
            </a:r>
            <a:r>
              <a:rPr lang="en-US" altLang="zh-CN" b="1" i="0" dirty="0">
                <a:latin typeface="宋体" panose="02010600030101010101" pitchFamily="2" charset="-122"/>
              </a:rPr>
              <a:t> : </a:t>
            </a:r>
            <a:r>
              <a:rPr lang="zh-CN" altLang="en-US" b="1" i="0" dirty="0">
                <a:latin typeface="宋体" panose="02010600030101010101" pitchFamily="2" charset="-122"/>
              </a:rPr>
              <a:t>循环次数</a:t>
            </a:r>
            <a:endParaRPr lang="zh-CN" altLang="en-US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 err="1">
                <a:latin typeface="宋体" panose="02010600030101010101" pitchFamily="2" charset="-122"/>
              </a:rPr>
              <a:t>xor</a:t>
            </a:r>
            <a:r>
              <a:rPr lang="en-US" altLang="zh-CN" b="1" i="0" dirty="0">
                <a:latin typeface="宋体" panose="02010600030101010101" pitchFamily="2" charset="-122"/>
              </a:rPr>
              <a:t>  </a:t>
            </a:r>
            <a:r>
              <a:rPr lang="en-US" altLang="zh-CN" b="1" i="0" dirty="0" err="1">
                <a:latin typeface="宋体" panose="02010600030101010101" pitchFamily="2" charset="-122"/>
              </a:rPr>
              <a:t>eax</a:t>
            </a:r>
            <a:r>
              <a:rPr lang="en-US" altLang="zh-CN" b="1" i="0" dirty="0">
                <a:latin typeface="宋体" panose="02010600030101010101" pitchFamily="2" charset="-122"/>
              </a:rPr>
              <a:t>, </a:t>
            </a:r>
            <a:r>
              <a:rPr lang="en-US" altLang="zh-CN" b="1" i="0" dirty="0" err="1">
                <a:latin typeface="宋体" panose="02010600030101010101" pitchFamily="2" charset="-122"/>
              </a:rPr>
              <a:t>eax</a:t>
            </a:r>
            <a:r>
              <a:rPr lang="en-US" altLang="zh-CN" b="1" i="0" dirty="0">
                <a:latin typeface="宋体" panose="02010600030101010101" pitchFamily="2" charset="-122"/>
              </a:rPr>
              <a:t>           ; </a:t>
            </a:r>
            <a:r>
              <a:rPr lang="en-US" altLang="zh-CN" b="1" i="0" dirty="0" err="1">
                <a:latin typeface="宋体" panose="02010600030101010101" pitchFamily="2" charset="-122"/>
              </a:rPr>
              <a:t>eax</a:t>
            </a:r>
            <a:r>
              <a:rPr lang="en-US" altLang="zh-CN" b="1" i="0" dirty="0">
                <a:latin typeface="宋体" panose="02010600030101010101" pitchFamily="2" charset="-122"/>
              </a:rPr>
              <a:t> : </a:t>
            </a:r>
            <a:r>
              <a:rPr lang="zh-CN" altLang="en-US" b="1" i="0" dirty="0">
                <a:latin typeface="宋体" panose="02010600030101010101" pitchFamily="2" charset="-122"/>
              </a:rPr>
              <a:t>负数个数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0" dirty="0" err="1">
                <a:latin typeface="宋体" panose="02010600030101010101" pitchFamily="2" charset="-122"/>
              </a:rPr>
              <a:t>lopa</a:t>
            </a:r>
            <a:r>
              <a:rPr lang="en-US" altLang="zh-CN" b="1" i="0" dirty="0">
                <a:latin typeface="宋体" panose="02010600030101010101" pitchFamily="2" charset="-122"/>
              </a:rPr>
              <a:t>: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 err="1">
                <a:latin typeface="宋体" panose="02010600030101010101" pitchFamily="2" charset="-122"/>
              </a:rPr>
              <a:t>cmp</a:t>
            </a:r>
            <a:r>
              <a:rPr lang="en-US" altLang="zh-CN" b="1" i="0" dirty="0">
                <a:latin typeface="宋体" panose="02010600030101010101" pitchFamily="2" charset="-122"/>
              </a:rPr>
              <a:t>  </a:t>
            </a:r>
            <a:r>
              <a:rPr lang="en-US" altLang="zh-CN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 err="1">
                <a:latin typeface="宋体" panose="02010600030101010101" pitchFamily="2" charset="-122"/>
              </a:rPr>
              <a:t>ptr</a:t>
            </a:r>
            <a:r>
              <a:rPr lang="en-US" altLang="zh-CN" b="1" i="0" dirty="0">
                <a:latin typeface="宋体" panose="02010600030101010101" pitchFamily="2" charset="-122"/>
              </a:rPr>
              <a:t> [</a:t>
            </a:r>
            <a:r>
              <a:rPr lang="en-US" altLang="zh-CN" b="1" i="0" dirty="0" err="1">
                <a:latin typeface="宋体" panose="02010600030101010101" pitchFamily="2" charset="-122"/>
              </a:rPr>
              <a:t>ebx</a:t>
            </a:r>
            <a:r>
              <a:rPr lang="en-US" altLang="zh-CN" b="1" i="0" dirty="0">
                <a:latin typeface="宋体" panose="02010600030101010101" pitchFamily="2" charset="-122"/>
              </a:rPr>
              <a:t>],0  ;</a:t>
            </a:r>
            <a:r>
              <a:rPr lang="zh-CN" altLang="en-US" b="1" i="0" dirty="0">
                <a:latin typeface="宋体" panose="02010600030101010101" pitchFamily="2" charset="-122"/>
              </a:rPr>
              <a:t>工作部分（循环体）</a:t>
            </a:r>
            <a:endParaRPr lang="zh-CN" altLang="en-US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 err="1">
                <a:latin typeface="宋体" panose="02010600030101010101" pitchFamily="2" charset="-122"/>
              </a:rPr>
              <a:t>jge</a:t>
            </a:r>
            <a:r>
              <a:rPr lang="en-US" altLang="zh-CN" b="1" i="0" dirty="0">
                <a:latin typeface="宋体" panose="02010600030101010101" pitchFamily="2" charset="-122"/>
              </a:rPr>
              <a:t>  next                   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 err="1">
                <a:latin typeface="宋体" panose="02010600030101010101" pitchFamily="2" charset="-122"/>
              </a:rPr>
              <a:t>inc</a:t>
            </a:r>
            <a:r>
              <a:rPr lang="en-US" altLang="zh-CN" b="1" i="0" dirty="0">
                <a:latin typeface="宋体" panose="02010600030101010101" pitchFamily="2" charset="-122"/>
              </a:rPr>
              <a:t>  </a:t>
            </a:r>
            <a:r>
              <a:rPr lang="en-US" altLang="zh-CN" b="1" i="0" dirty="0" err="1">
                <a:latin typeface="宋体" panose="02010600030101010101" pitchFamily="2" charset="-122"/>
              </a:rPr>
              <a:t>eax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next: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add  </a:t>
            </a:r>
            <a:r>
              <a:rPr lang="en-US" altLang="zh-CN" b="1" i="0" dirty="0" err="1">
                <a:latin typeface="宋体" panose="02010600030101010101" pitchFamily="2" charset="-122"/>
              </a:rPr>
              <a:t>ebx</a:t>
            </a:r>
            <a:r>
              <a:rPr lang="en-US" altLang="zh-CN" b="1" i="0" dirty="0">
                <a:latin typeface="宋体" panose="02010600030101010101" pitchFamily="2" charset="-122"/>
              </a:rPr>
              <a:t>, 4             ;</a:t>
            </a:r>
            <a:r>
              <a:rPr lang="zh-CN" altLang="en-US" b="1" i="0" dirty="0">
                <a:latin typeface="宋体" panose="02010600030101010101" pitchFamily="2" charset="-122"/>
              </a:rPr>
              <a:t>修改部分</a:t>
            </a:r>
            <a:endParaRPr lang="zh-CN" altLang="en-US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>
                <a:latin typeface="宋体" panose="02010600030101010101" pitchFamily="2" charset="-122"/>
              </a:rPr>
              <a:t>dec  </a:t>
            </a:r>
            <a:r>
              <a:rPr lang="en-US" altLang="zh-CN" b="1" i="0" dirty="0" err="1">
                <a:latin typeface="宋体" panose="02010600030101010101" pitchFamily="2" charset="-122"/>
              </a:rPr>
              <a:t>ecx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 err="1">
                <a:latin typeface="宋体" panose="02010600030101010101" pitchFamily="2" charset="-122"/>
              </a:rPr>
              <a:t>jnz</a:t>
            </a:r>
            <a:r>
              <a:rPr lang="en-US" altLang="zh-CN" b="1" i="0" dirty="0">
                <a:latin typeface="宋体" panose="02010600030101010101" pitchFamily="2" charset="-122"/>
              </a:rPr>
              <a:t>  </a:t>
            </a:r>
            <a:r>
              <a:rPr lang="en-US" altLang="zh-CN" b="1" i="0" dirty="0" err="1">
                <a:latin typeface="宋体" panose="02010600030101010101" pitchFamily="2" charset="-122"/>
              </a:rPr>
              <a:t>lopa</a:t>
            </a:r>
            <a:r>
              <a:rPr lang="en-US" altLang="zh-CN" b="1" i="0" dirty="0">
                <a:latin typeface="宋体" panose="02010600030101010101" pitchFamily="2" charset="-122"/>
              </a:rPr>
              <a:t>               ;</a:t>
            </a:r>
            <a:r>
              <a:rPr lang="zh-CN" altLang="en-US" b="1" i="0" dirty="0">
                <a:latin typeface="宋体" panose="02010600030101010101" pitchFamily="2" charset="-122"/>
              </a:rPr>
              <a:t>控制部分</a:t>
            </a:r>
            <a:endParaRPr lang="en-US" altLang="zh-CN" b="1" i="0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2" charset="0"/>
            </a:endParaRPr>
          </a:p>
        </p:txBody>
      </p:sp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539750" y="1527636"/>
            <a:ext cx="8208963" cy="2272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2800" b="1" dirty="0">
                <a:latin typeface="宋体" panose="02010600030101010101" pitchFamily="2" charset="-122"/>
              </a:rPr>
              <a:t>保存一条指令执行之后，</a:t>
            </a:r>
            <a:r>
              <a:rPr kumimoji="1" lang="zh-CN" altLang="en-US" sz="2800" b="1" dirty="0">
                <a:latin typeface="Times New Roman" panose="02020603050405020304" pitchFamily="2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2" charset="0"/>
              </a:rPr>
              <a:t>CPU</a:t>
            </a:r>
            <a:r>
              <a:rPr kumimoji="1" lang="zh-CN" altLang="en-US" sz="2800" b="1" dirty="0">
                <a:latin typeface="宋体" panose="02010600030101010101" pitchFamily="2" charset="-122"/>
              </a:rPr>
              <a:t>所处状态的信息</a:t>
            </a:r>
            <a:endParaRPr kumimoji="1" lang="zh-CN" altLang="en-US" sz="28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</a:pPr>
            <a:r>
              <a:rPr kumimoji="1" lang="zh-CN" altLang="en-US" sz="2800" b="1" dirty="0">
                <a:latin typeface="宋体" panose="02010600030101010101" pitchFamily="2" charset="-122"/>
              </a:rPr>
              <a:t>  及运算结果的特征。</a:t>
            </a:r>
            <a:endParaRPr kumimoji="1" lang="zh-CN" altLang="en-US" sz="28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kumimoji="1" lang="en-US" altLang="zh-CN" sz="2800" b="1" dirty="0">
                <a:latin typeface="Times New Roman" panose="02020603050405020304" pitchFamily="2" charset="0"/>
              </a:rPr>
              <a:t> 32</a:t>
            </a:r>
            <a:r>
              <a:rPr kumimoji="1" lang="zh-CN" altLang="en-US" sz="2800" b="1" dirty="0">
                <a:latin typeface="宋体" panose="02010600030101010101" pitchFamily="2" charset="-122"/>
              </a:rPr>
              <a:t>位</a:t>
            </a:r>
            <a:r>
              <a:rPr kumimoji="1" lang="en-US" altLang="zh-CN" sz="2800" b="1" dirty="0">
                <a:latin typeface="Times New Roman" panose="02020603050405020304" pitchFamily="2" charset="0"/>
              </a:rPr>
              <a:t>CPU</a:t>
            </a:r>
            <a:r>
              <a:rPr kumimoji="1" lang="zh-CN" altLang="en-US" sz="2800" b="1" dirty="0">
                <a:latin typeface="宋体" panose="02010600030101010101" pitchFamily="2" charset="-122"/>
              </a:rPr>
              <a:t>中的标志寄存器是</a:t>
            </a:r>
            <a:r>
              <a:rPr kumimoji="1" lang="en-US" altLang="zh-CN" sz="2800" b="1" dirty="0">
                <a:latin typeface="Times New Roman" panose="02020603050405020304" pitchFamily="2" charset="0"/>
              </a:rPr>
              <a:t>32</a:t>
            </a:r>
            <a:r>
              <a:rPr kumimoji="1" lang="zh-CN" altLang="en-US" sz="2800" b="1" dirty="0">
                <a:latin typeface="宋体" panose="02010600030101010101" pitchFamily="2" charset="-122"/>
              </a:rPr>
              <a:t>位，称</a:t>
            </a:r>
            <a:r>
              <a:rPr kumimoji="1" lang="en-US" altLang="zh-CN" sz="2800" b="1" dirty="0">
                <a:solidFill>
                  <a:srgbClr val="FF3300"/>
                </a:solidFill>
                <a:latin typeface="Times New Roman" panose="02020603050405020304" pitchFamily="2" charset="0"/>
              </a:rPr>
              <a:t>EFLAGS</a:t>
            </a:r>
            <a:r>
              <a:rPr kumimoji="1" lang="zh-CN" altLang="en-US" sz="2800" b="1" dirty="0">
                <a:solidFill>
                  <a:srgbClr val="FF3300"/>
                </a:solidFill>
                <a:latin typeface="Times New Roman" panose="02020603050405020304" pitchFamily="2" charset="0"/>
              </a:rPr>
              <a:t>；</a:t>
            </a:r>
            <a:endParaRPr kumimoji="1" lang="en-US" altLang="zh-CN" sz="2800" b="1" dirty="0">
              <a:solidFill>
                <a:srgbClr val="FF3300"/>
              </a:solidFill>
              <a:latin typeface="Times New Roman" panose="02020603050405020304" pitchFamily="2" charset="0"/>
            </a:endParaRP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sz="2800" b="1" dirty="0">
                <a:latin typeface="Times New Roman" panose="02020603050405020304" pitchFamily="2" charset="0"/>
              </a:rPr>
              <a:t> 64</a:t>
            </a:r>
            <a:r>
              <a:rPr lang="zh-CN" altLang="en-US" sz="2800" b="1" dirty="0">
                <a:latin typeface="宋体" panose="02010600030101010101" pitchFamily="2" charset="-122"/>
              </a:rPr>
              <a:t>位</a:t>
            </a:r>
            <a:r>
              <a:rPr lang="en-US" altLang="zh-CN" sz="2800" b="1" dirty="0">
                <a:latin typeface="Times New Roman" panose="02020603050405020304" pitchFamily="2" charset="0"/>
              </a:rPr>
              <a:t>CPU</a:t>
            </a:r>
            <a:r>
              <a:rPr lang="zh-CN" altLang="en-US" sz="2800" b="1" dirty="0">
                <a:latin typeface="宋体" panose="02010600030101010101" pitchFamily="2" charset="-122"/>
              </a:rPr>
              <a:t>中的标志寄存器是</a:t>
            </a:r>
            <a:r>
              <a:rPr lang="en-US" altLang="zh-CN" sz="2800" b="1" dirty="0">
                <a:latin typeface="Times New Roman" panose="02020603050405020304" pitchFamily="2" charset="0"/>
              </a:rPr>
              <a:t>64</a:t>
            </a:r>
            <a:r>
              <a:rPr lang="zh-CN" altLang="en-US" sz="2800" b="1" dirty="0">
                <a:latin typeface="宋体" panose="02010600030101010101" pitchFamily="2" charset="-122"/>
              </a:rPr>
              <a:t>位，称</a:t>
            </a:r>
            <a:r>
              <a:rPr lang="en-US" altLang="zh-CN" sz="2800" b="1" dirty="0">
                <a:solidFill>
                  <a:srgbClr val="FF3300"/>
                </a:solidFill>
                <a:latin typeface="Times New Roman" panose="02020603050405020304" pitchFamily="2" charset="0"/>
              </a:rPr>
              <a:t>RFLAGS</a:t>
            </a:r>
            <a:r>
              <a:rPr lang="zh-CN" altLang="en-US" sz="2800" b="1" dirty="0">
                <a:solidFill>
                  <a:srgbClr val="FF3300"/>
                </a:solidFill>
                <a:latin typeface="Times New Roman" panose="02020603050405020304" pitchFamily="2" charset="0"/>
              </a:rPr>
              <a:t>；</a:t>
            </a:r>
            <a:endParaRPr lang="en-US" altLang="zh-CN" sz="2800" b="1" dirty="0">
              <a:solidFill>
                <a:srgbClr val="FF3300"/>
              </a:solidFill>
              <a:latin typeface="Times New Roman" panose="02020603050405020304" pitchFamily="2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39750" y="4293096"/>
            <a:ext cx="7632774" cy="22535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3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历史故事：</a:t>
            </a:r>
            <a:endParaRPr lang="zh-CN" altLang="en-US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16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CPU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中的标志寄存器是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16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位，称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FLAGS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  <a:endParaRPr lang="zh-CN" altLang="en-US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32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位的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EFLAGS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包含了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16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FLAGS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的全部标志</a:t>
            </a:r>
            <a:endParaRPr lang="zh-CN" altLang="en-US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位且向下兼容。 </a:t>
            </a:r>
            <a:endParaRPr lang="zh-CN" altLang="en-US" sz="2800" b="1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476123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循环程序中的细节分析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323528" y="1412776"/>
            <a:ext cx="4480520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lea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ebx</a:t>
            </a:r>
            <a:r>
              <a:rPr lang="en-US" altLang="zh-CN" sz="2400" b="1" i="0" dirty="0">
                <a:latin typeface="宋体" panose="02010600030101010101" pitchFamily="2" charset="-122"/>
              </a:rPr>
              <a:t>,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400" b="1" i="0" dirty="0">
                <a:latin typeface="宋体" panose="02010600030101010101" pitchFamily="2" charset="-122"/>
              </a:rPr>
              <a:t>    ; </a:t>
            </a:r>
            <a:r>
              <a:rPr lang="zh-CN" altLang="en-US" sz="2400" b="1" i="0" dirty="0">
                <a:latin typeface="宋体" panose="02010600030101010101" pitchFamily="2" charset="-122"/>
              </a:rPr>
              <a:t>（</a:t>
            </a:r>
            <a:r>
              <a:rPr lang="en-US" altLang="zh-CN" sz="2400" b="1" i="0" dirty="0">
                <a:latin typeface="宋体" panose="02010600030101010101" pitchFamily="2" charset="-122"/>
              </a:rPr>
              <a:t>1</a:t>
            </a:r>
            <a:r>
              <a:rPr lang="zh-CN" altLang="en-US" sz="2400" b="1" i="0" dirty="0">
                <a:latin typeface="宋体" panose="02010600030101010101" pitchFamily="2" charset="-122"/>
              </a:rPr>
              <a:t>）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mov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ecx</a:t>
            </a:r>
            <a:r>
              <a:rPr lang="en-US" altLang="zh-CN" sz="2400" b="1" i="0" dirty="0">
                <a:latin typeface="宋体" panose="02010600030101010101" pitchFamily="2" charset="-122"/>
              </a:rPr>
              <a:t>, n      ;</a:t>
            </a:r>
            <a:r>
              <a:rPr lang="zh-CN" altLang="en-US" sz="2400" b="1" i="0" dirty="0">
                <a:latin typeface="宋体" panose="02010600030101010101" pitchFamily="2" charset="-122"/>
              </a:rPr>
              <a:t> （</a:t>
            </a:r>
            <a:r>
              <a:rPr lang="en-US" altLang="zh-CN" sz="2400" b="1" i="0" dirty="0">
                <a:latin typeface="宋体" panose="02010600030101010101" pitchFamily="2" charset="-122"/>
              </a:rPr>
              <a:t>2</a:t>
            </a:r>
            <a:r>
              <a:rPr lang="zh-CN" altLang="en-US" sz="2400" b="1" i="0" dirty="0">
                <a:latin typeface="宋体" panose="02010600030101010101" pitchFamily="2" charset="-122"/>
              </a:rPr>
              <a:t>）</a:t>
            </a:r>
            <a:endParaRPr lang="zh-CN" altLang="en-US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xor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eax</a:t>
            </a:r>
            <a:r>
              <a:rPr lang="en-US" altLang="zh-CN" sz="2400" b="1" i="0" dirty="0">
                <a:latin typeface="宋体" panose="02010600030101010101" pitchFamily="2" charset="-122"/>
              </a:rPr>
              <a:t>,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eax</a:t>
            </a:r>
            <a:r>
              <a:rPr lang="en-US" altLang="zh-CN" sz="2400" b="1" i="0" dirty="0">
                <a:latin typeface="宋体" panose="02010600030101010101" pitchFamily="2" charset="-122"/>
              </a:rPr>
              <a:t>    ; </a:t>
            </a:r>
            <a:r>
              <a:rPr lang="zh-CN" altLang="en-US" sz="2400" b="1" i="0" dirty="0">
                <a:latin typeface="宋体" panose="02010600030101010101" pitchFamily="2" charset="-122"/>
              </a:rPr>
              <a:t>（</a:t>
            </a:r>
            <a:r>
              <a:rPr lang="en-US" altLang="zh-CN" sz="2400" b="1" i="0" dirty="0">
                <a:latin typeface="宋体" panose="02010600030101010101" pitchFamily="2" charset="-122"/>
              </a:rPr>
              <a:t>3</a:t>
            </a:r>
            <a:r>
              <a:rPr lang="zh-CN" altLang="en-US" sz="2400" b="1" i="0" dirty="0">
                <a:latin typeface="宋体" panose="02010600030101010101" pitchFamily="2" charset="-122"/>
              </a:rPr>
              <a:t>）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 err="1">
                <a:latin typeface="宋体" panose="02010600030101010101" pitchFamily="2" charset="-122"/>
              </a:rPr>
              <a:t>lopa</a:t>
            </a:r>
            <a:r>
              <a:rPr lang="en-US" altLang="zh-CN" sz="2400" b="1" i="0" dirty="0">
                <a:latin typeface="宋体" panose="02010600030101010101" pitchFamily="2" charset="-122"/>
              </a:rPr>
              <a:t>:               ;</a:t>
            </a:r>
            <a:r>
              <a:rPr lang="zh-CN" altLang="en-US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>
                <a:latin typeface="宋体" panose="02010600030101010101" pitchFamily="2" charset="-122"/>
              </a:rPr>
              <a:t>(4)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cmp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400" b="1" i="0" dirty="0">
                <a:latin typeface="宋体" panose="02010600030101010101" pitchFamily="2" charset="-122"/>
              </a:rPr>
              <a:t>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400" b="1" i="0" dirty="0">
                <a:latin typeface="宋体" panose="02010600030101010101" pitchFamily="2" charset="-122"/>
              </a:rPr>
              <a:t> [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ebx</a:t>
            </a:r>
            <a:r>
              <a:rPr lang="en-US" altLang="zh-CN" sz="2400" b="1" i="0" dirty="0">
                <a:latin typeface="宋体" panose="02010600030101010101" pitchFamily="2" charset="-122"/>
              </a:rPr>
              <a:t>],0</a:t>
            </a:r>
            <a:endParaRPr lang="zh-CN" altLang="en-US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jge</a:t>
            </a:r>
            <a:r>
              <a:rPr lang="en-US" altLang="zh-CN" sz="2400" b="1" i="0" dirty="0">
                <a:latin typeface="宋体" panose="02010600030101010101" pitchFamily="2" charset="-122"/>
              </a:rPr>
              <a:t>  next        ;  (6)    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inc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eax</a:t>
            </a:r>
            <a:r>
              <a:rPr lang="en-US" altLang="zh-CN" sz="2400" b="1" i="0" dirty="0">
                <a:latin typeface="宋体" panose="02010600030101010101" pitchFamily="2" charset="-122"/>
              </a:rPr>
              <a:t>         ;  (7)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next:               ;</a:t>
            </a:r>
            <a:r>
              <a:rPr lang="zh-CN" altLang="en-US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>
                <a:latin typeface="宋体" panose="02010600030101010101" pitchFamily="2" charset="-122"/>
              </a:rPr>
              <a:t>(8) 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add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ebx</a:t>
            </a:r>
            <a:r>
              <a:rPr lang="en-US" altLang="zh-CN" sz="2400" b="1" i="0" dirty="0">
                <a:latin typeface="宋体" panose="02010600030101010101" pitchFamily="2" charset="-122"/>
              </a:rPr>
              <a:t>, 4      ;  (9)</a:t>
            </a:r>
            <a:r>
              <a:rPr lang="zh-CN" altLang="en-US" sz="2400" b="1" i="0" dirty="0">
                <a:latin typeface="宋体" panose="02010600030101010101" pitchFamily="2" charset="-122"/>
              </a:rPr>
              <a:t> </a:t>
            </a:r>
            <a:endParaRPr lang="zh-CN" altLang="en-US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>
                <a:latin typeface="宋体" panose="02010600030101010101" pitchFamily="2" charset="-122"/>
              </a:rPr>
              <a:t>dec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ecx</a:t>
            </a:r>
            <a:r>
              <a:rPr lang="en-US" altLang="zh-CN" sz="2400" b="1" i="0" dirty="0">
                <a:latin typeface="宋体" panose="02010600030101010101" pitchFamily="2" charset="-122"/>
              </a:rPr>
              <a:t>         ;  (10) 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jnz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lopa</a:t>
            </a:r>
            <a:r>
              <a:rPr lang="en-US" altLang="zh-CN" sz="2400" b="1" i="0" dirty="0">
                <a:latin typeface="宋体" panose="02010600030101010101" pitchFamily="2" charset="-122"/>
              </a:rPr>
              <a:t>        ;  (11)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4932040" y="4797152"/>
            <a:ext cx="3781208" cy="952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Q</a:t>
            </a:r>
            <a:r>
              <a:rPr lang="en-US" altLang="zh-CN" sz="2400" b="1" i="0" dirty="0">
                <a:latin typeface="宋体" panose="02010600030101010101" pitchFamily="2" charset="-122"/>
              </a:rPr>
              <a:t> :</a:t>
            </a:r>
            <a:r>
              <a:rPr lang="zh-CN" altLang="en-US" sz="2400" b="1" i="0" dirty="0">
                <a:latin typeface="宋体" panose="02010600030101010101" pitchFamily="2" charset="-122"/>
              </a:rPr>
              <a:t> 交换</a:t>
            </a:r>
            <a:r>
              <a:rPr lang="en-US" altLang="zh-CN" sz="2400" b="1" i="0" dirty="0">
                <a:latin typeface="宋体" panose="02010600030101010101" pitchFamily="2" charset="-122"/>
              </a:rPr>
              <a:t> (9)-(10)</a:t>
            </a:r>
            <a:r>
              <a:rPr lang="zh-CN" altLang="en-US" sz="2400" b="1" i="0" dirty="0">
                <a:latin typeface="宋体" panose="02010600030101010101" pitchFamily="2" charset="-122"/>
              </a:rPr>
              <a:t>行的顺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</a:t>
            </a:r>
            <a:r>
              <a:rPr lang="zh-CN" altLang="en-US" sz="2400" b="1" i="0" dirty="0">
                <a:latin typeface="宋体" panose="02010600030101010101" pitchFamily="2" charset="-122"/>
              </a:rPr>
              <a:t>序，运行结果如何？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4911272" y="2512820"/>
            <a:ext cx="4016424" cy="952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Q</a:t>
            </a:r>
            <a:r>
              <a:rPr lang="en-US" altLang="zh-CN" sz="2400" b="1" i="0" dirty="0">
                <a:latin typeface="宋体" panose="02010600030101010101" pitchFamily="2" charset="-122"/>
              </a:rPr>
              <a:t> : </a:t>
            </a:r>
            <a:r>
              <a:rPr lang="zh-CN" altLang="en-US" sz="2400" b="1" i="0" dirty="0">
                <a:latin typeface="宋体" panose="02010600030101010101" pitchFamily="2" charset="-122"/>
              </a:rPr>
              <a:t>将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lopa</a:t>
            </a:r>
            <a:r>
              <a:rPr lang="zh-CN" altLang="en-US" sz="2400" b="1" i="0" dirty="0">
                <a:latin typeface="宋体" panose="02010600030101010101" pitchFamily="2" charset="-122"/>
              </a:rPr>
              <a:t>写到第（</a:t>
            </a:r>
            <a:r>
              <a:rPr lang="en-US" altLang="zh-CN" sz="2400" b="1" i="0" dirty="0">
                <a:latin typeface="宋体" panose="02010600030101010101" pitchFamily="2" charset="-122"/>
              </a:rPr>
              <a:t>1</a:t>
            </a:r>
            <a:r>
              <a:rPr lang="zh-CN" altLang="en-US" sz="2400" b="1" i="0" dirty="0">
                <a:latin typeface="宋体" panose="02010600030101010101" pitchFamily="2" charset="-122"/>
              </a:rPr>
              <a:t>）行，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</a:t>
            </a:r>
            <a:r>
              <a:rPr lang="zh-CN" altLang="en-US" sz="2400" b="1" i="0" dirty="0">
                <a:latin typeface="宋体" panose="02010600030101010101" pitchFamily="2" charset="-122"/>
              </a:rPr>
              <a:t>运行结果如何？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4919045" y="3653808"/>
            <a:ext cx="4016424" cy="952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Q</a:t>
            </a:r>
            <a:r>
              <a:rPr lang="en-US" altLang="zh-CN" sz="2400" b="1" i="0" dirty="0">
                <a:latin typeface="宋体" panose="02010600030101010101" pitchFamily="2" charset="-122"/>
              </a:rPr>
              <a:t> : </a:t>
            </a:r>
            <a:r>
              <a:rPr lang="zh-CN" altLang="en-US" sz="2400" b="1" i="0" dirty="0">
                <a:latin typeface="宋体" panose="02010600030101010101" pitchFamily="2" charset="-122"/>
              </a:rPr>
              <a:t>将第</a:t>
            </a:r>
            <a:r>
              <a:rPr lang="en-US" altLang="zh-CN" sz="2400" b="1" i="0" dirty="0">
                <a:latin typeface="宋体" panose="02010600030101010101" pitchFamily="2" charset="-122"/>
              </a:rPr>
              <a:t>(1)</a:t>
            </a:r>
            <a:r>
              <a:rPr lang="zh-CN" altLang="en-US" sz="2400" b="1" i="0" dirty="0">
                <a:latin typeface="宋体" panose="02010600030101010101" pitchFamily="2" charset="-122"/>
              </a:rPr>
              <a:t>行写到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lopa</a:t>
            </a:r>
            <a:r>
              <a:rPr lang="en-US" altLang="zh-CN" sz="2400" b="1" i="0" dirty="0">
                <a:latin typeface="宋体" panose="02010600030101010101" pitchFamily="2" charset="-122"/>
              </a:rPr>
              <a:t>: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</a:t>
            </a:r>
            <a:r>
              <a:rPr lang="zh-CN" altLang="en-US" sz="2400" b="1" i="0" dirty="0">
                <a:latin typeface="宋体" panose="02010600030101010101" pitchFamily="2" charset="-122"/>
              </a:rPr>
              <a:t>之下，运行结果如何？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911272" y="1515749"/>
            <a:ext cx="4016424" cy="952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Q</a:t>
            </a:r>
            <a:r>
              <a:rPr lang="en-US" altLang="zh-CN" sz="2400" b="1" i="0" dirty="0">
                <a:latin typeface="宋体" panose="02010600030101010101" pitchFamily="2" charset="-122"/>
              </a:rPr>
              <a:t> : </a:t>
            </a:r>
            <a:r>
              <a:rPr lang="zh-CN" altLang="en-US" sz="2400" b="1" i="0" dirty="0">
                <a:latin typeface="宋体" panose="02010600030101010101" pitchFamily="2" charset="-122"/>
              </a:rPr>
              <a:t>能否交换 </a:t>
            </a:r>
            <a:r>
              <a:rPr lang="en-US" altLang="zh-CN" sz="2400" b="1" i="0" dirty="0">
                <a:latin typeface="宋体" panose="02010600030101010101" pitchFamily="2" charset="-122"/>
              </a:rPr>
              <a:t>(1)-(3) </a:t>
            </a:r>
            <a:r>
              <a:rPr lang="zh-CN" altLang="en-US" sz="2400" b="1" i="0" dirty="0">
                <a:latin typeface="宋体" panose="02010600030101010101" pitchFamily="2" charset="-122"/>
              </a:rPr>
              <a:t>行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</a:t>
            </a:r>
            <a:r>
              <a:rPr lang="zh-CN" altLang="en-US" sz="2400" b="1" i="0" dirty="0">
                <a:latin typeface="宋体" panose="02010600030101010101" pitchFamily="2" charset="-122"/>
              </a:rPr>
              <a:t>的顺序？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 bldLvl="0" animBg="1"/>
      <p:bldP spid="10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循环控制伪指令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3568" y="1412776"/>
            <a:ext cx="7128792" cy="4246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b="1" i="0" dirty="0">
                <a:latin typeface="宋体" panose="02010600030101010101" pitchFamily="2" charset="-122"/>
              </a:rPr>
              <a:t>循环执行伪指令</a:t>
            </a:r>
            <a:endParaRPr lang="zh-CN" altLang="en-US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.while  </a:t>
            </a:r>
            <a:r>
              <a:rPr lang="zh-CN" altLang="en-US" sz="2400" b="1" i="0" dirty="0">
                <a:latin typeface="宋体" panose="02010600030101010101" pitchFamily="2" charset="-122"/>
              </a:rPr>
              <a:t>条件表达式</a:t>
            </a:r>
            <a:r>
              <a:rPr lang="en-US" altLang="zh-CN" sz="2400" b="1" i="0" dirty="0">
                <a:latin typeface="宋体" panose="02010600030101010101" pitchFamily="2" charset="-122"/>
              </a:rPr>
              <a:t>1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    </a:t>
            </a:r>
            <a:r>
              <a:rPr lang="zh-CN" altLang="en-US" sz="2400" b="1" i="0" dirty="0">
                <a:latin typeface="宋体" panose="02010600030101010101" pitchFamily="2" charset="-122"/>
              </a:rPr>
              <a:t>语句序列</a:t>
            </a:r>
            <a:r>
              <a:rPr lang="en-US" altLang="zh-CN" sz="2400" b="1" i="0" dirty="0">
                <a:latin typeface="宋体" panose="02010600030101010101" pitchFamily="2" charset="-122"/>
              </a:rPr>
              <a:t>1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[.break   [.if  </a:t>
            </a:r>
            <a:r>
              <a:rPr lang="zh-CN" altLang="en-US" sz="2400" b="1" i="0" dirty="0">
                <a:latin typeface="宋体" panose="02010600030101010101" pitchFamily="2" charset="-122"/>
              </a:rPr>
              <a:t>条件表达式</a:t>
            </a:r>
            <a:r>
              <a:rPr lang="en-US" altLang="zh-CN" sz="2400" b="1" i="0" dirty="0">
                <a:latin typeface="宋体" panose="02010600030101010101" pitchFamily="2" charset="-122"/>
              </a:rPr>
              <a:t>2]]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[.continue  [.if  </a:t>
            </a:r>
            <a:r>
              <a:rPr lang="zh-CN" altLang="en-US" sz="2400" b="1" i="0" dirty="0">
                <a:latin typeface="宋体" panose="02010600030101010101" pitchFamily="2" charset="-122"/>
              </a:rPr>
              <a:t>条件表达式</a:t>
            </a:r>
            <a:r>
              <a:rPr lang="en-US" altLang="zh-CN" sz="2400" b="1" i="0" dirty="0">
                <a:latin typeface="宋体" panose="02010600030101010101" pitchFamily="2" charset="-122"/>
              </a:rPr>
              <a:t>3]]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 b="1" i="0" dirty="0">
                <a:latin typeface="宋体" panose="02010600030101010101" pitchFamily="2" charset="-122"/>
              </a:rPr>
              <a:t>        语句序列</a:t>
            </a:r>
            <a:r>
              <a:rPr lang="en-US" altLang="zh-CN" sz="2400" b="1" i="0" dirty="0">
                <a:latin typeface="宋体" panose="02010600030101010101" pitchFamily="2" charset="-122"/>
              </a:rPr>
              <a:t>2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endw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  </a:t>
            </a:r>
            <a:r>
              <a:rPr lang="zh-CN" altLang="en-US" sz="2400" b="1" i="0" dirty="0">
                <a:latin typeface="宋体" panose="02010600030101010101" pitchFamily="2" charset="-122"/>
              </a:rPr>
              <a:t>中断循环伪指令  </a:t>
            </a:r>
            <a:r>
              <a:rPr lang="en-US" altLang="zh-CN" sz="2400" b="1" i="0" dirty="0">
                <a:latin typeface="宋体" panose="02010600030101010101" pitchFamily="2" charset="-122"/>
              </a:rPr>
              <a:t>.break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 b="1" i="0" dirty="0">
                <a:latin typeface="宋体" panose="02010600030101010101" pitchFamily="2" charset="-122"/>
              </a:rPr>
              <a:t>      继续循环伪指令  </a:t>
            </a:r>
            <a:r>
              <a:rPr lang="en-US" altLang="zh-CN" sz="2400" b="1" i="0" dirty="0">
                <a:latin typeface="宋体" panose="02010600030101010101" pitchFamily="2" charset="-122"/>
              </a:rPr>
              <a:t>.continue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blinds dir="vert"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循环控制伪指令</a:t>
            </a:r>
            <a:endParaRPr lang="zh-CN" altLang="en-US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27584" y="1484784"/>
            <a:ext cx="5040560" cy="4246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b="1" i="0" dirty="0">
                <a:latin typeface="宋体" panose="02010600030101010101" pitchFamily="2" charset="-122"/>
              </a:rPr>
              <a:t>重复执行伪指令</a:t>
            </a:r>
            <a:endParaRPr lang="zh-CN" altLang="en-US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.repeat  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</a:t>
            </a:r>
            <a:r>
              <a:rPr lang="zh-CN" altLang="en-US" sz="2400" b="1" i="0" dirty="0">
                <a:latin typeface="宋体" panose="02010600030101010101" pitchFamily="2" charset="-122"/>
              </a:rPr>
              <a:t>语句序列</a:t>
            </a:r>
            <a:endParaRPr lang="zh-CN" altLang="en-US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.until </a:t>
            </a:r>
            <a:r>
              <a:rPr lang="zh-CN" altLang="en-US" sz="2400" b="1" i="0" dirty="0">
                <a:latin typeface="宋体" panose="02010600030101010101" pitchFamily="2" charset="-122"/>
              </a:rPr>
              <a:t>条件表达式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.repeat  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 </a:t>
            </a:r>
            <a:r>
              <a:rPr lang="zh-CN" altLang="en-US" sz="2400" b="1" i="0" dirty="0">
                <a:latin typeface="宋体" panose="02010600030101010101" pitchFamily="2" charset="-122"/>
              </a:rPr>
              <a:t>语句序列</a:t>
            </a:r>
            <a:endParaRPr lang="zh-CN" altLang="en-US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untilcxz</a:t>
            </a:r>
            <a:r>
              <a:rPr lang="en-US" altLang="zh-CN" sz="2400" b="1" i="0" dirty="0">
                <a:latin typeface="宋体" panose="02010600030101010101" pitchFamily="2" charset="-122"/>
              </a:rPr>
              <a:t> [</a:t>
            </a:r>
            <a:r>
              <a:rPr lang="zh-CN" altLang="en-US" sz="2400" b="1" i="0" dirty="0">
                <a:latin typeface="宋体" panose="02010600030101010101" pitchFamily="2" charset="-122"/>
              </a:rPr>
              <a:t>条件表达式</a:t>
            </a:r>
            <a:r>
              <a:rPr lang="en-US" altLang="zh-CN" sz="2400" b="1" i="0" dirty="0">
                <a:latin typeface="宋体" panose="02010600030101010101" pitchFamily="2" charset="-122"/>
              </a:rPr>
              <a:t>]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blinds dir="vert"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026"/>
          <p:cNvSpPr txBox="1">
            <a:spLocks noChangeArrowheads="1"/>
          </p:cNvSpPr>
          <p:nvPr/>
        </p:nvSpPr>
        <p:spPr bwMode="auto">
          <a:xfrm>
            <a:off x="348892" y="188640"/>
            <a:ext cx="4251960" cy="706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小结</a:t>
            </a:r>
            <a:endParaRPr lang="zh-CN" altLang="en-US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611560" y="1556792"/>
            <a:ext cx="6316153" cy="4515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循环程序的结构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循环控制方法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循环程序设计的基本方法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编写循环程序的注意细节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要求能够熟练编写算法简单的循环程序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了解：</a:t>
            </a:r>
            <a:r>
              <a:rPr lang="en-US" altLang="zh-CN" sz="2800" b="1" i="0" dirty="0">
                <a:latin typeface="宋体" panose="02010600030101010101" pitchFamily="2" charset="-122"/>
              </a:rPr>
              <a:t>C</a:t>
            </a:r>
            <a:r>
              <a:rPr lang="zh-CN" altLang="en-US" sz="2800" b="1" i="0" dirty="0">
                <a:latin typeface="宋体" panose="02010600030101010101" pitchFamily="2" charset="-122"/>
              </a:rPr>
              <a:t>语言循环语句的编译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了解：循环控制伪指令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zoom dir="in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文本框 9221"/>
          <p:cNvSpPr txBox="1">
            <a:spLocks noChangeArrowheads="1"/>
          </p:cNvSpPr>
          <p:nvPr/>
        </p:nvSpPr>
        <p:spPr bwMode="auto">
          <a:xfrm>
            <a:off x="735013" y="836613"/>
            <a:ext cx="4700587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10242" name="文本框 9222"/>
          <p:cNvSpPr txBox="1">
            <a:spLocks noChangeArrowheads="1"/>
          </p:cNvSpPr>
          <p:nvPr/>
        </p:nvSpPr>
        <p:spPr bwMode="auto">
          <a:xfrm>
            <a:off x="684213" y="304800"/>
            <a:ext cx="5180012" cy="70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标志寄存器（FLAGS）</a:t>
            </a:r>
            <a:endParaRPr lang="zh-CN" altLang="zh-CN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0243" name="文本框 9223"/>
          <p:cNvSpPr txBox="1">
            <a:spLocks noChangeArrowheads="1"/>
          </p:cNvSpPr>
          <p:nvPr/>
        </p:nvSpPr>
        <p:spPr bwMode="auto">
          <a:xfrm>
            <a:off x="1547813" y="1773238"/>
            <a:ext cx="39608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10244" name="文本框 9224"/>
          <p:cNvSpPr txBox="1">
            <a:spLocks noChangeArrowheads="1"/>
          </p:cNvSpPr>
          <p:nvPr/>
        </p:nvSpPr>
        <p:spPr bwMode="auto">
          <a:xfrm>
            <a:off x="1311275" y="1739900"/>
            <a:ext cx="2540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10245" name="文本框 9225"/>
          <p:cNvSpPr txBox="1">
            <a:spLocks noChangeArrowheads="1"/>
          </p:cNvSpPr>
          <p:nvPr/>
        </p:nvSpPr>
        <p:spPr bwMode="auto">
          <a:xfrm>
            <a:off x="611188" y="1600200"/>
            <a:ext cx="7694612" cy="203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363A78"/>
                </a:solidFill>
                <a:latin typeface="Times New Roman" panose="02020603050405020304" pitchFamily="2" charset="0"/>
              </a:rPr>
              <a:t>    </a:t>
            </a:r>
            <a:r>
              <a:rPr lang="zh-CN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作用：用来保存一条指令执行后，CPU所处的状态及运算结果的特征。</a:t>
            </a:r>
            <a:endParaRPr lang="zh-CN" altLang="zh-CN" sz="2800" b="1" i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也称为程序状态字寄存器（PSW）</a:t>
            </a:r>
            <a:endParaRPr lang="zh-CN" altLang="zh-CN" sz="2800" b="1" i="0">
              <a:solidFill>
                <a:srgbClr val="363A78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0246" name="文本框 9227"/>
          <p:cNvSpPr txBox="1">
            <a:spLocks noChangeArrowheads="1"/>
          </p:cNvSpPr>
          <p:nvPr/>
        </p:nvSpPr>
        <p:spPr bwMode="auto">
          <a:xfrm>
            <a:off x="1547813" y="3860800"/>
            <a:ext cx="1841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grpSp>
        <p:nvGrpSpPr>
          <p:cNvPr id="10247" name="组合 1073743340"/>
          <p:cNvGrpSpPr/>
          <p:nvPr/>
        </p:nvGrpSpPr>
        <p:grpSpPr bwMode="auto">
          <a:xfrm>
            <a:off x="684213" y="4003005"/>
            <a:ext cx="7434262" cy="732508"/>
            <a:chOff x="727" y="11471"/>
            <a:chExt cx="9000" cy="1093"/>
          </a:xfrm>
        </p:grpSpPr>
        <p:sp>
          <p:nvSpPr>
            <p:cNvPr id="10248" name="文本框 1073743124"/>
            <p:cNvSpPr txBox="1">
              <a:spLocks noChangeArrowheads="1"/>
            </p:cNvSpPr>
            <p:nvPr/>
          </p:nvSpPr>
          <p:spPr bwMode="auto">
            <a:xfrm>
              <a:off x="90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49" name="文本框 1073743125"/>
            <p:cNvSpPr txBox="1">
              <a:spLocks noChangeArrowheads="1"/>
            </p:cNvSpPr>
            <p:nvPr/>
          </p:nvSpPr>
          <p:spPr bwMode="auto">
            <a:xfrm>
              <a:off x="144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0" name="文本框 1073743126"/>
            <p:cNvSpPr txBox="1">
              <a:spLocks noChangeArrowheads="1"/>
            </p:cNvSpPr>
            <p:nvPr/>
          </p:nvSpPr>
          <p:spPr bwMode="auto">
            <a:xfrm>
              <a:off x="198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1" name="文本框 1073743127"/>
            <p:cNvSpPr txBox="1">
              <a:spLocks noChangeArrowheads="1"/>
            </p:cNvSpPr>
            <p:nvPr/>
          </p:nvSpPr>
          <p:spPr bwMode="auto">
            <a:xfrm>
              <a:off x="252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2" name="文本框 1073743128"/>
            <p:cNvSpPr txBox="1">
              <a:spLocks noChangeArrowheads="1"/>
            </p:cNvSpPr>
            <p:nvPr/>
          </p:nvSpPr>
          <p:spPr bwMode="auto">
            <a:xfrm>
              <a:off x="306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OF</a:t>
              </a:r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3" name="文本框 1073743129"/>
            <p:cNvSpPr txBox="1">
              <a:spLocks noChangeArrowheads="1"/>
            </p:cNvSpPr>
            <p:nvPr/>
          </p:nvSpPr>
          <p:spPr bwMode="auto">
            <a:xfrm>
              <a:off x="360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DF</a:t>
              </a:r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4" name="文本框 1073743130"/>
            <p:cNvSpPr txBox="1">
              <a:spLocks noChangeArrowheads="1"/>
            </p:cNvSpPr>
            <p:nvPr/>
          </p:nvSpPr>
          <p:spPr bwMode="auto">
            <a:xfrm>
              <a:off x="414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IF</a:t>
              </a:r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5" name="文本框 1073743131"/>
            <p:cNvSpPr txBox="1">
              <a:spLocks noChangeArrowheads="1"/>
            </p:cNvSpPr>
            <p:nvPr/>
          </p:nvSpPr>
          <p:spPr bwMode="auto">
            <a:xfrm>
              <a:off x="468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TF</a:t>
              </a:r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6" name="文本框 1073743132"/>
            <p:cNvSpPr txBox="1">
              <a:spLocks noChangeArrowheads="1"/>
            </p:cNvSpPr>
            <p:nvPr/>
          </p:nvSpPr>
          <p:spPr bwMode="auto">
            <a:xfrm>
              <a:off x="522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SF</a:t>
              </a:r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7" name="文本框 1073743133"/>
            <p:cNvSpPr txBox="1">
              <a:spLocks noChangeArrowheads="1"/>
            </p:cNvSpPr>
            <p:nvPr/>
          </p:nvSpPr>
          <p:spPr bwMode="auto">
            <a:xfrm>
              <a:off x="576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ZF</a:t>
              </a:r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8" name="文本框 1073743134"/>
            <p:cNvSpPr txBox="1">
              <a:spLocks noChangeArrowheads="1"/>
            </p:cNvSpPr>
            <p:nvPr/>
          </p:nvSpPr>
          <p:spPr bwMode="auto">
            <a:xfrm>
              <a:off x="630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9" name="文本框 1073743135"/>
            <p:cNvSpPr txBox="1">
              <a:spLocks noChangeArrowheads="1"/>
            </p:cNvSpPr>
            <p:nvPr/>
          </p:nvSpPr>
          <p:spPr bwMode="auto">
            <a:xfrm>
              <a:off x="684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AF</a:t>
              </a:r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60" name="文本框 1073743136"/>
            <p:cNvSpPr txBox="1">
              <a:spLocks noChangeArrowheads="1"/>
            </p:cNvSpPr>
            <p:nvPr/>
          </p:nvSpPr>
          <p:spPr bwMode="auto">
            <a:xfrm>
              <a:off x="738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61" name="文本框 1073743137"/>
            <p:cNvSpPr txBox="1">
              <a:spLocks noChangeArrowheads="1"/>
            </p:cNvSpPr>
            <p:nvPr/>
          </p:nvSpPr>
          <p:spPr bwMode="auto">
            <a:xfrm>
              <a:off x="792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PF</a:t>
              </a:r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62" name="文本框 1073743138"/>
            <p:cNvSpPr txBox="1">
              <a:spLocks noChangeArrowheads="1"/>
            </p:cNvSpPr>
            <p:nvPr/>
          </p:nvSpPr>
          <p:spPr bwMode="auto">
            <a:xfrm>
              <a:off x="846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63" name="文本框 1073743139"/>
            <p:cNvSpPr txBox="1">
              <a:spLocks noChangeArrowheads="1"/>
            </p:cNvSpPr>
            <p:nvPr/>
          </p:nvSpPr>
          <p:spPr bwMode="auto">
            <a:xfrm>
              <a:off x="900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CF</a:t>
              </a:r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64" name="文本框 1073743140"/>
            <p:cNvSpPr txBox="1">
              <a:spLocks noChangeArrowheads="1"/>
            </p:cNvSpPr>
            <p:nvPr/>
          </p:nvSpPr>
          <p:spPr bwMode="auto">
            <a:xfrm>
              <a:off x="727" y="11472"/>
              <a:ext cx="720" cy="4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/>
              <a:r>
                <a:rPr lang="zh-CN" altLang="en-US" sz="1600"/>
                <a:t>15</a:t>
              </a:r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65" name="文本框 1073743141"/>
            <p:cNvSpPr txBox="1">
              <a:spLocks noChangeArrowheads="1"/>
            </p:cNvSpPr>
            <p:nvPr/>
          </p:nvSpPr>
          <p:spPr bwMode="auto">
            <a:xfrm>
              <a:off x="9007" y="11471"/>
              <a:ext cx="720" cy="4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/>
              <a:r>
                <a:rPr lang="zh-CN" altLang="en-US" sz="1600"/>
                <a:t>0</a:t>
              </a:r>
              <a:endParaRPr lang="zh-CN" altLang="en-US" sz="1600"/>
            </a:p>
            <a:p>
              <a:endParaRPr lang="zh-CN" altLang="en-US" sz="1600"/>
            </a:p>
          </p:txBody>
        </p:sp>
      </p:grpSp>
      <p:sp>
        <p:nvSpPr>
          <p:cNvPr id="2" name="墨迹 1"/>
          <p:cNvSpPr/>
          <p:nvPr/>
        </p:nvSpPr>
        <p:spPr bwMode="auto">
          <a:xfrm>
            <a:off x="2787480" y="4794120"/>
            <a:ext cx="4959720" cy="330840"/>
          </a:xfrm>
          <a:prstGeom prst="rect">
            <a:avLst/>
          </a:prstGeom>
        </p:spPr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437"/>
    </mc:Choice>
    <mc:Fallback>
      <p:transition spd="slow" advTm="99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  <a:endParaRPr lang="zh-CN" altLang="en-US" sz="3600" b="1" dirty="0">
              <a:solidFill>
                <a:schemeClr val="bg1"/>
              </a:solidFill>
              <a:latin typeface="Times New Roman" panose="02020603050405020304" pitchFamily="2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3667" y="1340768"/>
            <a:ext cx="7955799" cy="5116229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tags/tag1.xml><?xml version="1.0" encoding="utf-8"?>
<p:tagLst xmlns:p="http://schemas.openxmlformats.org/presentationml/2006/main">
  <p:tag name="TIMING" val="|5.7|18|6.1"/>
</p:tagLst>
</file>

<file path=ppt/tags/tag2.xml><?xml version="1.0" encoding="utf-8"?>
<p:tagLst xmlns:p="http://schemas.openxmlformats.org/presentationml/2006/main">
  <p:tag name="TIMING" val="|0.3|1.1"/>
</p:tagLst>
</file>

<file path=ppt/tags/tag3.xml><?xml version="1.0" encoding="utf-8"?>
<p:tagLst xmlns:p="http://schemas.openxmlformats.org/presentationml/2006/main">
  <p:tag name="TIMING" val="|0.3|1"/>
</p:tagLst>
</file>

<file path=ppt/tags/tag4.xml><?xml version="1.0" encoding="utf-8"?>
<p:tagLst xmlns:p="http://schemas.openxmlformats.org/presentationml/2006/main">
  <p:tag name="TIMING" val="|53.8"/>
</p:tagLst>
</file>

<file path=ppt/tags/tag5.xml><?xml version="1.0" encoding="utf-8"?>
<p:tagLst xmlns:p="http://schemas.openxmlformats.org/presentationml/2006/main">
  <p:tag name="TIMING" val="|4.7|23.5|29.4|46"/>
</p:tagLst>
</file>

<file path=ppt/tags/tag6.xml><?xml version="1.0" encoding="utf-8"?>
<p:tagLst xmlns:p="http://schemas.openxmlformats.org/presentationml/2006/main">
  <p:tag name="COMMONDATA" val="eyJoZGlkIjoiYjg1NGU3MmE1Yjc5MDU5NjQ3ZjllNDQ2ZDhmZGY5NzIifQ=="/>
</p:tagLst>
</file>

<file path=ppt/theme/theme1.xml><?xml version="1.0" encoding="utf-8"?>
<a:theme xmlns:a="http://schemas.openxmlformats.org/drawingml/2006/main" name="model-3">
  <a:themeElements>
    <a:clrScheme name="">
      <a:dk1>
        <a:srgbClr val="40458C"/>
      </a:dk1>
      <a:lt1>
        <a:srgbClr val="FFFFFF"/>
      </a:lt1>
      <a:dk2>
        <a:srgbClr val="660066"/>
      </a:dk2>
      <a:lt2>
        <a:srgbClr val="B7C1EB"/>
      </a:lt2>
      <a:accent1>
        <a:srgbClr val="ECD882"/>
      </a:accent1>
      <a:accent2>
        <a:srgbClr val="B2B2B2"/>
      </a:accent2>
      <a:accent3>
        <a:srgbClr val="FFFFFF"/>
      </a:accent3>
      <a:accent4>
        <a:srgbClr val="363A78"/>
      </a:accent4>
      <a:accent5>
        <a:srgbClr val="F4E8C1"/>
      </a:accent5>
      <a:accent6>
        <a:srgbClr val="9F9F9F"/>
      </a:accent6>
      <a:hlink>
        <a:srgbClr val="6F89F7"/>
      </a:hlink>
      <a:folHlink>
        <a:srgbClr val="CFDBFD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">
        <a:dk1>
          <a:srgbClr val="FFFFFF"/>
        </a:dk1>
        <a:lt1>
          <a:srgbClr val="40458C"/>
        </a:lt1>
        <a:dk2>
          <a:srgbClr val="FFFFCC"/>
        </a:dk2>
        <a:lt2>
          <a:srgbClr val="000000"/>
        </a:lt2>
        <a:accent1>
          <a:srgbClr val="8D8DB3"/>
        </a:accent1>
        <a:accent2>
          <a:srgbClr val="B2B2B2"/>
        </a:accent2>
        <a:accent3>
          <a:srgbClr val="B0B1C5"/>
        </a:accent3>
        <a:accent4>
          <a:srgbClr val="DCDCDC"/>
        </a:accent4>
        <a:accent5>
          <a:srgbClr val="C5C5D5"/>
        </a:accent5>
        <a:accent6>
          <a:srgbClr val="9F9F9F"/>
        </a:accent6>
        <a:hlink>
          <a:srgbClr val="6F89F7"/>
        </a:hlink>
        <a:folHlink>
          <a:srgbClr val="4F56A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63A78"/>
        </a:accent4>
        <a:accent5>
          <a:srgbClr val="F4E8C1"/>
        </a:accent5>
        <a:accent6>
          <a:srgbClr val="9F9F9F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2D2D2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2AD5C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3366"/>
        </a:lt1>
        <a:dk2>
          <a:srgbClr val="CCFF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ADB9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99CC"/>
        </a:hlink>
        <a:folHlink>
          <a:srgbClr val="00458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4A48"/>
        </a:lt1>
        <a:dk2>
          <a:srgbClr val="33CC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B2B1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CC99"/>
        </a:hlink>
        <a:folHlink>
          <a:srgbClr val="006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333300"/>
        </a:lt1>
        <a:dk2>
          <a:srgbClr val="FFFFCC"/>
        </a:dk2>
        <a:lt2>
          <a:srgbClr val="000000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CDCDC"/>
        </a:accent4>
        <a:accent5>
          <a:srgbClr val="E2CAAA"/>
        </a:accent5>
        <a:accent6>
          <a:srgbClr val="B75B00"/>
        </a:accent6>
        <a:hlink>
          <a:srgbClr val="808000"/>
        </a:hlink>
        <a:folHlink>
          <a:srgbClr val="525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2"/>
        </a:accent5>
        <a:accent6>
          <a:srgbClr val="72AFB3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model-3">
  <a:themeElements>
    <a:clrScheme name="">
      <a:dk1>
        <a:srgbClr val="40458C"/>
      </a:dk1>
      <a:lt1>
        <a:srgbClr val="FFFFFF"/>
      </a:lt1>
      <a:dk2>
        <a:srgbClr val="660066"/>
      </a:dk2>
      <a:lt2>
        <a:srgbClr val="B7C1EB"/>
      </a:lt2>
      <a:accent1>
        <a:srgbClr val="ECD882"/>
      </a:accent1>
      <a:accent2>
        <a:srgbClr val="B2B2B2"/>
      </a:accent2>
      <a:accent3>
        <a:srgbClr val="FFFFFF"/>
      </a:accent3>
      <a:accent4>
        <a:srgbClr val="363A78"/>
      </a:accent4>
      <a:accent5>
        <a:srgbClr val="F4E8C1"/>
      </a:accent5>
      <a:accent6>
        <a:srgbClr val="9F9F9F"/>
      </a:accent6>
      <a:hlink>
        <a:srgbClr val="6F89F7"/>
      </a:hlink>
      <a:folHlink>
        <a:srgbClr val="CFDBFD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">
        <a:dk1>
          <a:srgbClr val="FFFFFF"/>
        </a:dk1>
        <a:lt1>
          <a:srgbClr val="40458C"/>
        </a:lt1>
        <a:dk2>
          <a:srgbClr val="FFFFCC"/>
        </a:dk2>
        <a:lt2>
          <a:srgbClr val="000000"/>
        </a:lt2>
        <a:accent1>
          <a:srgbClr val="8D8DB3"/>
        </a:accent1>
        <a:accent2>
          <a:srgbClr val="B2B2B2"/>
        </a:accent2>
        <a:accent3>
          <a:srgbClr val="B0B1C5"/>
        </a:accent3>
        <a:accent4>
          <a:srgbClr val="DCDCDC"/>
        </a:accent4>
        <a:accent5>
          <a:srgbClr val="C5C5D5"/>
        </a:accent5>
        <a:accent6>
          <a:srgbClr val="9F9F9F"/>
        </a:accent6>
        <a:hlink>
          <a:srgbClr val="6F89F7"/>
        </a:hlink>
        <a:folHlink>
          <a:srgbClr val="4F56A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63A78"/>
        </a:accent4>
        <a:accent5>
          <a:srgbClr val="F4E8C1"/>
        </a:accent5>
        <a:accent6>
          <a:srgbClr val="9F9F9F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2D2D2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2AD5C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3366"/>
        </a:lt1>
        <a:dk2>
          <a:srgbClr val="CCFF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ADB9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99CC"/>
        </a:hlink>
        <a:folHlink>
          <a:srgbClr val="00458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4A48"/>
        </a:lt1>
        <a:dk2>
          <a:srgbClr val="33CC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B2B1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CC99"/>
        </a:hlink>
        <a:folHlink>
          <a:srgbClr val="006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333300"/>
        </a:lt1>
        <a:dk2>
          <a:srgbClr val="FFFFCC"/>
        </a:dk2>
        <a:lt2>
          <a:srgbClr val="000000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CDCDC"/>
        </a:accent4>
        <a:accent5>
          <a:srgbClr val="E2CAAA"/>
        </a:accent5>
        <a:accent6>
          <a:srgbClr val="B75B00"/>
        </a:accent6>
        <a:hlink>
          <a:srgbClr val="808000"/>
        </a:hlink>
        <a:folHlink>
          <a:srgbClr val="525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2"/>
        </a:accent5>
        <a:accent6>
          <a:srgbClr val="72AFB3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model-3">
  <a:themeElements>
    <a:clrScheme name="">
      <a:dk1>
        <a:srgbClr val="40458C"/>
      </a:dk1>
      <a:lt1>
        <a:srgbClr val="FFFFFF"/>
      </a:lt1>
      <a:dk2>
        <a:srgbClr val="660066"/>
      </a:dk2>
      <a:lt2>
        <a:srgbClr val="B7C1EB"/>
      </a:lt2>
      <a:accent1>
        <a:srgbClr val="ECD882"/>
      </a:accent1>
      <a:accent2>
        <a:srgbClr val="B2B2B2"/>
      </a:accent2>
      <a:accent3>
        <a:srgbClr val="FFFFFF"/>
      </a:accent3>
      <a:accent4>
        <a:srgbClr val="363A78"/>
      </a:accent4>
      <a:accent5>
        <a:srgbClr val="F4E8C1"/>
      </a:accent5>
      <a:accent6>
        <a:srgbClr val="9F9F9F"/>
      </a:accent6>
      <a:hlink>
        <a:srgbClr val="6F89F7"/>
      </a:hlink>
      <a:folHlink>
        <a:srgbClr val="CFDBFD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">
        <a:dk1>
          <a:srgbClr val="FFFFFF"/>
        </a:dk1>
        <a:lt1>
          <a:srgbClr val="40458C"/>
        </a:lt1>
        <a:dk2>
          <a:srgbClr val="FFFFCC"/>
        </a:dk2>
        <a:lt2>
          <a:srgbClr val="000000"/>
        </a:lt2>
        <a:accent1>
          <a:srgbClr val="8D8DB3"/>
        </a:accent1>
        <a:accent2>
          <a:srgbClr val="B2B2B2"/>
        </a:accent2>
        <a:accent3>
          <a:srgbClr val="B0B1C5"/>
        </a:accent3>
        <a:accent4>
          <a:srgbClr val="DCDCDC"/>
        </a:accent4>
        <a:accent5>
          <a:srgbClr val="C5C5D5"/>
        </a:accent5>
        <a:accent6>
          <a:srgbClr val="9F9F9F"/>
        </a:accent6>
        <a:hlink>
          <a:srgbClr val="6F89F7"/>
        </a:hlink>
        <a:folHlink>
          <a:srgbClr val="4F56A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63A78"/>
        </a:accent4>
        <a:accent5>
          <a:srgbClr val="F4E8C1"/>
        </a:accent5>
        <a:accent6>
          <a:srgbClr val="9F9F9F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2D2D2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2AD5C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3366"/>
        </a:lt1>
        <a:dk2>
          <a:srgbClr val="CCFF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ADB9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99CC"/>
        </a:hlink>
        <a:folHlink>
          <a:srgbClr val="00458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4A48"/>
        </a:lt1>
        <a:dk2>
          <a:srgbClr val="33CC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B2B1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CC99"/>
        </a:hlink>
        <a:folHlink>
          <a:srgbClr val="006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333300"/>
        </a:lt1>
        <a:dk2>
          <a:srgbClr val="FFFFCC"/>
        </a:dk2>
        <a:lt2>
          <a:srgbClr val="000000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CDCDC"/>
        </a:accent4>
        <a:accent5>
          <a:srgbClr val="E2CAAA"/>
        </a:accent5>
        <a:accent6>
          <a:srgbClr val="B75B00"/>
        </a:accent6>
        <a:hlink>
          <a:srgbClr val="808000"/>
        </a:hlink>
        <a:folHlink>
          <a:srgbClr val="525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2"/>
        </a:accent5>
        <a:accent6>
          <a:srgbClr val="72AFB3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model-3">
  <a:themeElements>
    <a:clrScheme name="">
      <a:dk1>
        <a:srgbClr val="40458C"/>
      </a:dk1>
      <a:lt1>
        <a:srgbClr val="FFFFFF"/>
      </a:lt1>
      <a:dk2>
        <a:srgbClr val="660066"/>
      </a:dk2>
      <a:lt2>
        <a:srgbClr val="B7C1EB"/>
      </a:lt2>
      <a:accent1>
        <a:srgbClr val="ECD882"/>
      </a:accent1>
      <a:accent2>
        <a:srgbClr val="B2B2B2"/>
      </a:accent2>
      <a:accent3>
        <a:srgbClr val="FFFFFF"/>
      </a:accent3>
      <a:accent4>
        <a:srgbClr val="363A78"/>
      </a:accent4>
      <a:accent5>
        <a:srgbClr val="F4E8C1"/>
      </a:accent5>
      <a:accent6>
        <a:srgbClr val="9F9F9F"/>
      </a:accent6>
      <a:hlink>
        <a:srgbClr val="6F89F7"/>
      </a:hlink>
      <a:folHlink>
        <a:srgbClr val="CFDBFD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">
        <a:dk1>
          <a:srgbClr val="FFFFFF"/>
        </a:dk1>
        <a:lt1>
          <a:srgbClr val="40458C"/>
        </a:lt1>
        <a:dk2>
          <a:srgbClr val="FFFFCC"/>
        </a:dk2>
        <a:lt2>
          <a:srgbClr val="000000"/>
        </a:lt2>
        <a:accent1>
          <a:srgbClr val="8D8DB3"/>
        </a:accent1>
        <a:accent2>
          <a:srgbClr val="B2B2B2"/>
        </a:accent2>
        <a:accent3>
          <a:srgbClr val="B0B1C5"/>
        </a:accent3>
        <a:accent4>
          <a:srgbClr val="DCDCDC"/>
        </a:accent4>
        <a:accent5>
          <a:srgbClr val="C5C5D5"/>
        </a:accent5>
        <a:accent6>
          <a:srgbClr val="9F9F9F"/>
        </a:accent6>
        <a:hlink>
          <a:srgbClr val="6F89F7"/>
        </a:hlink>
        <a:folHlink>
          <a:srgbClr val="4F56A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63A78"/>
        </a:accent4>
        <a:accent5>
          <a:srgbClr val="F4E8C1"/>
        </a:accent5>
        <a:accent6>
          <a:srgbClr val="9F9F9F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2D2D2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2AD5C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3366"/>
        </a:lt1>
        <a:dk2>
          <a:srgbClr val="CCFF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ADB9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99CC"/>
        </a:hlink>
        <a:folHlink>
          <a:srgbClr val="00458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4A48"/>
        </a:lt1>
        <a:dk2>
          <a:srgbClr val="33CC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B2B1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CC99"/>
        </a:hlink>
        <a:folHlink>
          <a:srgbClr val="006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333300"/>
        </a:lt1>
        <a:dk2>
          <a:srgbClr val="FFFFCC"/>
        </a:dk2>
        <a:lt2>
          <a:srgbClr val="000000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CDCDC"/>
        </a:accent4>
        <a:accent5>
          <a:srgbClr val="E2CAAA"/>
        </a:accent5>
        <a:accent6>
          <a:srgbClr val="B75B00"/>
        </a:accent6>
        <a:hlink>
          <a:srgbClr val="808000"/>
        </a:hlink>
        <a:folHlink>
          <a:srgbClr val="525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2"/>
        </a:accent5>
        <a:accent6>
          <a:srgbClr val="72AFB3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Asm</Template>
  <TotalTime>0</TotalTime>
  <Words>10642</Words>
  <Application>WPS 演示</Application>
  <PresentationFormat>在屏幕上显示</PresentationFormat>
  <Paragraphs>1140</Paragraphs>
  <Slides>73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73</vt:i4>
      </vt:variant>
    </vt:vector>
  </HeadingPairs>
  <TitlesOfParts>
    <vt:vector size="90" baseType="lpstr">
      <vt:lpstr>Arial</vt:lpstr>
      <vt:lpstr>宋体</vt:lpstr>
      <vt:lpstr>Wingdings</vt:lpstr>
      <vt:lpstr>Tahoma</vt:lpstr>
      <vt:lpstr>黑体</vt:lpstr>
      <vt:lpstr>华文新魏</vt:lpstr>
      <vt:lpstr>Times New Roman</vt:lpstr>
      <vt:lpstr>楷体_GB2312</vt:lpstr>
      <vt:lpstr>新宋体</vt:lpstr>
      <vt:lpstr>Wingdings</vt:lpstr>
      <vt:lpstr>微软雅黑</vt:lpstr>
      <vt:lpstr>Calibri</vt:lpstr>
      <vt:lpstr>Arial Unicode MS</vt:lpstr>
      <vt:lpstr>model-3</vt:lpstr>
      <vt:lpstr>1_model-3</vt:lpstr>
      <vt:lpstr>2_model-3</vt:lpstr>
      <vt:lpstr>3_model-3</vt:lpstr>
      <vt:lpstr>3.3 转移和循环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soft.netnest.com.cn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软件仓库</dc:creator>
  <cp:lastModifiedBy>李海波</cp:lastModifiedBy>
  <cp:revision>666</cp:revision>
  <dcterms:created xsi:type="dcterms:W3CDTF">2006-11-13T09:10:00Z</dcterms:created>
  <dcterms:modified xsi:type="dcterms:W3CDTF">2022-08-25T03:40:10Z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2052-11.1.0.12302</vt:lpwstr>
  </property>
  <property fmtid="{D5CDD505-2E9C-101B-9397-08002B2CF9AE}" pid="3" name="ICV">
    <vt:lpwstr>849A4ED79F6A4168823D8913AE8C4ED2</vt:lpwstr>
  </property>
</Properties>
</file>

<file path=docProps/thumbnail.jpeg>
</file>